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tags/tag26.xml" ContentType="application/vnd.openxmlformats-officedocument.presentationml.tags+xml"/>
  <Override PartName="/ppt/notesSlides/notesSlide12.xml" ContentType="application/vnd.openxmlformats-officedocument.presentationml.notesSlide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ppt/tags/tag28.xml" ContentType="application/vnd.openxmlformats-officedocument.presentationml.tags+xml"/>
  <Override PartName="/ppt/notesSlides/notesSlide14.xml" ContentType="application/vnd.openxmlformats-officedocument.presentationml.notesSlide+xml"/>
  <Override PartName="/ppt/tags/tag29.xml" ContentType="application/vnd.openxmlformats-officedocument.presentationml.tags+xml"/>
  <Override PartName="/ppt/notesSlides/notesSlide15.xml" ContentType="application/vnd.openxmlformats-officedocument.presentationml.notesSlide+xml"/>
  <Override PartName="/ppt/tags/tag30.xml" ContentType="application/vnd.openxmlformats-officedocument.presentationml.tags+xml"/>
  <Override PartName="/ppt/notesSlides/notesSlide16.xml" ContentType="application/vnd.openxmlformats-officedocument.presentationml.notesSlide+xml"/>
  <Override PartName="/ppt/tags/tag31.xml" ContentType="application/vnd.openxmlformats-officedocument.presentationml.tags+xml"/>
  <Override PartName="/ppt/notesSlides/notesSlide17.xml" ContentType="application/vnd.openxmlformats-officedocument.presentationml.notesSlide+xml"/>
  <Override PartName="/ppt/tags/tag32.xml" ContentType="application/vnd.openxmlformats-officedocument.presentationml.tags+xml"/>
  <Override PartName="/ppt/notesSlides/notesSlide18.xml" ContentType="application/vnd.openxmlformats-officedocument.presentationml.notesSlide+xml"/>
  <Override PartName="/ppt/tags/tag33.xml" ContentType="application/vnd.openxmlformats-officedocument.presentationml.tags+xml"/>
  <Override PartName="/ppt/notesSlides/notesSlide19.xml" ContentType="application/vnd.openxmlformats-officedocument.presentationml.notesSlide+xml"/>
  <Override PartName="/ppt/tags/tag34.xml" ContentType="application/vnd.openxmlformats-officedocument.presentationml.tags+xml"/>
  <Override PartName="/ppt/notesSlides/notesSlide20.xml" ContentType="application/vnd.openxmlformats-officedocument.presentationml.notesSlide+xml"/>
  <Override PartName="/ppt/tags/tag35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15" r:id="rId2"/>
    <p:sldId id="444" r:id="rId3"/>
    <p:sldId id="431" r:id="rId4"/>
    <p:sldId id="440" r:id="rId5"/>
    <p:sldId id="441" r:id="rId6"/>
    <p:sldId id="445" r:id="rId7"/>
    <p:sldId id="433" r:id="rId8"/>
    <p:sldId id="378" r:id="rId9"/>
    <p:sldId id="439" r:id="rId10"/>
    <p:sldId id="377" r:id="rId11"/>
    <p:sldId id="434" r:id="rId12"/>
    <p:sldId id="436" r:id="rId13"/>
    <p:sldId id="442" r:id="rId14"/>
    <p:sldId id="435" r:id="rId15"/>
    <p:sldId id="448" r:id="rId16"/>
    <p:sldId id="437" r:id="rId17"/>
    <p:sldId id="443" r:id="rId18"/>
    <p:sldId id="379" r:id="rId19"/>
    <p:sldId id="446" r:id="rId20"/>
    <p:sldId id="449" r:id="rId21"/>
    <p:sldId id="438" r:id="rId22"/>
    <p:sldId id="328" r:id="rId23"/>
    <p:sldId id="425" r:id="rId24"/>
    <p:sldId id="428" r:id="rId25"/>
    <p:sldId id="400" r:id="rId26"/>
    <p:sldId id="421" r:id="rId27"/>
    <p:sldId id="401" r:id="rId28"/>
    <p:sldId id="450" r:id="rId29"/>
    <p:sldId id="402" r:id="rId30"/>
    <p:sldId id="403" r:id="rId31"/>
    <p:sldId id="423" r:id="rId32"/>
    <p:sldId id="405" r:id="rId33"/>
    <p:sldId id="407" r:id="rId34"/>
    <p:sldId id="408" r:id="rId35"/>
    <p:sldId id="427" r:id="rId36"/>
    <p:sldId id="451" r:id="rId37"/>
    <p:sldId id="409" r:id="rId38"/>
    <p:sldId id="430" r:id="rId39"/>
  </p:sldIdLst>
  <p:sldSz cx="9144000" cy="6858000" type="screen4x3"/>
  <p:notesSz cx="6797675" cy="9928225"/>
  <p:embeddedFontLst>
    <p:embeddedFont>
      <p:font typeface="Linux Libertine G" panose="02000503000000000000" pitchFamily="2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Arial Unicode MS" panose="020B0604020202020204" pitchFamily="34" charset="-128"/>
      <p:regular r:id="rId47"/>
    </p:embeddedFont>
    <p:embeddedFont>
      <p:font typeface="CMSY10ORIG" panose="020B0604020202020204"/>
      <p:regular r:id="rId48"/>
    </p:embeddedFont>
    <p:embeddedFont>
      <p:font typeface="CMMI7" panose="020B0604020202020204"/>
      <p:regular r:id="rId49"/>
    </p:embeddedFont>
    <p:embeddedFont>
      <p:font typeface="MS PGothic" panose="020B0600070205080204" pitchFamily="34" charset="-128"/>
      <p:regular r:id="rId50"/>
    </p:embeddedFont>
    <p:embeddedFont>
      <p:font typeface="CMMI10" panose="020B0604020202020204"/>
      <p:regular r:id="rId51"/>
    </p:embeddedFont>
    <p:embeddedFont>
      <p:font typeface="Comic Sans MS" panose="030F0702030302020204" pitchFamily="66" charset="0"/>
      <p:regular r:id="rId52"/>
      <p:bold r:id="rId53"/>
    </p:embeddedFont>
    <p:embeddedFont>
      <p:font typeface="DejaVu Sans" panose="020B0603030804020204" pitchFamily="34" charset="0"/>
      <p:regular r:id="rId54"/>
      <p:bold r:id="rId55"/>
      <p:italic r:id="rId56"/>
      <p:boldItalic r:id="rId57"/>
    </p:embeddedFont>
    <p:embeddedFont>
      <p:font typeface="CMR10" panose="020B0604020202020204"/>
      <p:regular r:id="rId58"/>
    </p:embeddedFont>
    <p:embeddedFont>
      <p:font typeface="Tw Cen MT" panose="020B0602020104020603" pitchFamily="34" charset="0"/>
      <p:regular r:id="rId59"/>
      <p:bold r:id="rId60"/>
      <p:italic r:id="rId61"/>
      <p:boldItalic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</p:embeddedFontLst>
  <p:custDataLst>
    <p:tags r:id="rId67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B0D3238-2B53-4899-9FD1-CA11AA521AB4}">
          <p14:sldIdLst>
            <p14:sldId id="315"/>
            <p14:sldId id="444"/>
            <p14:sldId id="431"/>
            <p14:sldId id="440"/>
            <p14:sldId id="441"/>
            <p14:sldId id="445"/>
            <p14:sldId id="433"/>
            <p14:sldId id="378"/>
          </p14:sldIdLst>
        </p14:section>
        <p14:section name="Proposition de Simulateur" id="{34875831-5FB4-479F-95B3-217EB36C832B}">
          <p14:sldIdLst>
            <p14:sldId id="439"/>
            <p14:sldId id="377"/>
            <p14:sldId id="434"/>
            <p14:sldId id="436"/>
            <p14:sldId id="442"/>
            <p14:sldId id="435"/>
            <p14:sldId id="448"/>
            <p14:sldId id="437"/>
            <p14:sldId id="443"/>
            <p14:sldId id="379"/>
            <p14:sldId id="446"/>
            <p14:sldId id="449"/>
            <p14:sldId id="438"/>
          </p14:sldIdLst>
        </p14:section>
        <p14:section name="Rydberg circulaires sur puce" id="{FFCDE575-F3B6-4585-A235-4E195F769684}">
          <p14:sldIdLst>
            <p14:sldId id="328"/>
            <p14:sldId id="425"/>
            <p14:sldId id="428"/>
            <p14:sldId id="400"/>
            <p14:sldId id="421"/>
            <p14:sldId id="401"/>
            <p14:sldId id="450"/>
            <p14:sldId id="402"/>
            <p14:sldId id="403"/>
            <p14:sldId id="423"/>
            <p14:sldId id="405"/>
            <p14:sldId id="407"/>
            <p14:sldId id="408"/>
          </p14:sldIdLst>
        </p14:section>
        <p14:section name="Conclusions" id="{AEFC8ACD-2F18-436A-A2D2-8F634F99E9E1}">
          <p14:sldIdLst>
            <p14:sldId id="427"/>
            <p14:sldId id="451"/>
            <p14:sldId id="409"/>
            <p14:sldId id="430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orient="horz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B8E4"/>
    <a:srgbClr val="000000"/>
    <a:srgbClr val="009900"/>
    <a:srgbClr val="00B050"/>
    <a:srgbClr val="0000FF"/>
    <a:srgbClr val="66CCFF"/>
    <a:srgbClr val="F9CB07"/>
    <a:srgbClr val="FF9900"/>
    <a:srgbClr val="414141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5648" autoAdjust="0"/>
  </p:normalViewPr>
  <p:slideViewPr>
    <p:cSldViewPr>
      <p:cViewPr>
        <p:scale>
          <a:sx n="125" d="100"/>
          <a:sy n="125" d="100"/>
        </p:scale>
        <p:origin x="-1230" y="-264"/>
      </p:cViewPr>
      <p:guideLst>
        <p:guide orient="horz" pos="2160"/>
        <p:guide orient="horz" pos="1620"/>
        <p:guide orient="horz" pos="288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font" Target="fonts/font22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DFBDA-7169-411D-8AAF-9ADCA5E5F352}" type="datetimeFigureOut">
              <a:rPr lang="fr-FR" smtClean="0"/>
              <a:t>05/01/2018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F149D-F854-4BEB-947D-8DA694E61F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653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8A163-E6A5-496D-82B5-C6A6BA9DEC21}" type="datetimeFigureOut">
              <a:rPr lang="fr-FR" smtClean="0"/>
              <a:pPr/>
              <a:t>05/01/2018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7B6ED-1FD9-4F82-9E0C-1C8E251963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323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871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87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3909-7555-4EAE-A540-6D1D30027B3F}" type="datetime1">
              <a:rPr lang="fr-FR" smtClean="0"/>
              <a:t>05/01/2018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9182-698D-40B6-A877-B8A9885965A9}" type="datetime1">
              <a:rPr lang="fr-FR" smtClean="0"/>
              <a:t>05/01/2018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48D-E774-4D45-8A88-B17DB2B72D27}" type="datetime1">
              <a:rPr lang="fr-FR" smtClean="0"/>
              <a:t>05/01/2018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00A2-F59E-4255-8324-FBBED801FE73}" type="datetime1">
              <a:rPr lang="fr-FR" smtClean="0"/>
              <a:t>05/01/2018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3898-83FB-4EEE-BD21-266A08F70CED}" type="datetime1">
              <a:rPr lang="fr-FR" smtClean="0"/>
              <a:t>05/01/2018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B7D0-DE99-416D-A637-EF97EC364D50}" type="datetime1">
              <a:rPr lang="fr-FR" smtClean="0"/>
              <a:t>05/01/2018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4F95D-F1C5-4D12-AAF5-A2A800992597}" type="datetime1">
              <a:rPr lang="fr-FR" smtClean="0"/>
              <a:t>05/01/2018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03F4-75AA-4D01-A234-47CFD6B95343}" type="datetime1">
              <a:rPr lang="fr-FR" smtClean="0"/>
              <a:t>05/01/2018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BA659-1FFD-4A93-9802-F60DC868A14E}" type="datetime1">
              <a:rPr lang="fr-FR" smtClean="0"/>
              <a:t>05/01/2018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B444-7F8A-42D2-B2EA-1AE76137E3E5}" type="datetime1">
              <a:rPr lang="fr-FR" smtClean="0"/>
              <a:t>05/01/2018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7E5F-ACA7-4764-ACCA-3EF499ABDDF6}" type="datetime1">
              <a:rPr lang="fr-FR" smtClean="0"/>
              <a:t>05/01/2018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B6175-D235-49B2-847A-B4E50A3CC78E}" type="datetime1">
              <a:rPr lang="fr-FR" smtClean="0"/>
              <a:t>05/01/2018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2.jpe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jpe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3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49.png"/><Relationship Id="rId5" Type="http://schemas.openxmlformats.org/officeDocument/2006/relationships/image" Target="../media/image56.png"/><Relationship Id="rId4" Type="http://schemas.openxmlformats.org/officeDocument/2006/relationships/image" Target="../media/image2.jpe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63.png"/><Relationship Id="rId5" Type="http://schemas.openxmlformats.org/officeDocument/2006/relationships/image" Target="../media/image57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59.png"/><Relationship Id="rId5" Type="http://schemas.openxmlformats.org/officeDocument/2006/relationships/image" Target="../media/image57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7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0.png"/><Relationship Id="rId12" Type="http://schemas.openxmlformats.org/officeDocument/2006/relationships/image" Target="../media/image6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79.png"/><Relationship Id="rId11" Type="http://schemas.openxmlformats.org/officeDocument/2006/relationships/image" Target="../media/image64.png"/><Relationship Id="rId10" Type="http://schemas.openxmlformats.org/officeDocument/2006/relationships/image" Target="../media/image640.png"/><Relationship Id="rId4" Type="http://schemas.openxmlformats.org/officeDocument/2006/relationships/image" Target="../media/image2.jpeg"/><Relationship Id="rId9" Type="http://schemas.openxmlformats.org/officeDocument/2006/relationships/image" Target="../media/image62.png"/><Relationship Id="rId1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0.png"/><Relationship Id="rId12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1.png"/><Relationship Id="rId1" Type="http://schemas.openxmlformats.org/officeDocument/2006/relationships/tags" Target="../tags/tag20.xml"/><Relationship Id="rId6" Type="http://schemas.openxmlformats.org/officeDocument/2006/relationships/image" Target="../media/image79.png"/><Relationship Id="rId11" Type="http://schemas.openxmlformats.org/officeDocument/2006/relationships/image" Target="../media/image67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2.jpeg"/><Relationship Id="rId1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73.png"/><Relationship Id="rId11" Type="http://schemas.openxmlformats.org/officeDocument/2006/relationships/image" Target="../media/image76.png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72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87.png"/><Relationship Id="rId5" Type="http://schemas.openxmlformats.org/officeDocument/2006/relationships/image" Target="../media/image2.jpeg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95.png"/><Relationship Id="rId5" Type="http://schemas.openxmlformats.org/officeDocument/2006/relationships/image" Target="../media/image2.jpe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8.png"/><Relationship Id="rId4" Type="http://schemas.openxmlformats.org/officeDocument/2006/relationships/image" Target="../media/image2.jpeg"/><Relationship Id="rId9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01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100.emf"/><Relationship Id="rId5" Type="http://schemas.openxmlformats.org/officeDocument/2006/relationships/image" Target="../media/image2.jpeg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102.png"/><Relationship Id="rId5" Type="http://schemas.openxmlformats.org/officeDocument/2006/relationships/image" Target="../media/image92.png"/><Relationship Id="rId4" Type="http://schemas.openxmlformats.org/officeDocument/2006/relationships/image" Target="../media/image2.jpeg"/><Relationship Id="rId9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0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.jpeg"/><Relationship Id="rId9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2.jpeg"/><Relationship Id="rId10" Type="http://schemas.openxmlformats.org/officeDocument/2006/relationships/image" Target="../media/image118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2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2.jpeg"/><Relationship Id="rId9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8.jpe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.jpe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1.png"/><Relationship Id="rId5" Type="http://schemas.openxmlformats.org/officeDocument/2006/relationships/image" Target="../media/image29.jpe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8681"/>
            <a:ext cx="2743014" cy="617737"/>
          </a:xfrm>
          <a:prstGeom prst="rect">
            <a:avLst/>
          </a:prstGeom>
          <a:noFill/>
        </p:spPr>
      </p:pic>
      <p:sp>
        <p:nvSpPr>
          <p:cNvPr id="15" name="Title 12"/>
          <p:cNvSpPr txBox="1">
            <a:spLocks/>
          </p:cNvSpPr>
          <p:nvPr/>
        </p:nvSpPr>
        <p:spPr>
          <a:xfrm>
            <a:off x="457200" y="3995772"/>
            <a:ext cx="8229600" cy="1702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  <a:cs typeface="+mj-cs"/>
              </a:rPr>
              <a:t>Tigrane Cantat-Moltrecht</a:t>
            </a:r>
            <a:endParaRPr lang="en-US" dirty="0" smtClean="0">
              <a:latin typeface="Linux Libertine G" panose="02000503000000000000" pitchFamily="2" charset="0"/>
              <a:ea typeface="Linux Libertine G" panose="02000503000000000000" pitchFamily="2" charset="0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Laboratoire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Kastler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Brossel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,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Collège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de France</a:t>
            </a:r>
          </a:p>
          <a:p>
            <a:pPr algn="ctr">
              <a:spcBef>
                <a:spcPct val="0"/>
              </a:spcBef>
            </a:pP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>
              <a:spcBef>
                <a:spcPct val="0"/>
              </a:spcBef>
            </a:pP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11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janvier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2018</a:t>
            </a:r>
            <a:endParaRPr lang="fr-FR" sz="3200" dirty="0" smtClean="0">
              <a:latin typeface="Linux Libertine G" panose="02000503000000000000" pitchFamily="2" charset="0"/>
              <a:ea typeface="Linux Libertine G" panose="02000503000000000000" pitchFamily="2" charset="0"/>
              <a:cs typeface="+mj-cs"/>
            </a:endParaRPr>
          </a:p>
        </p:txBody>
      </p:sp>
      <p:sp>
        <p:nvSpPr>
          <p:cNvPr id="10" name="TextBox 9"/>
          <p:cNvSpPr txBox="1"/>
          <p:nvPr>
            <p:custDataLst>
              <p:tags r:id="rId1"/>
            </p:custDataLst>
          </p:nvPr>
        </p:nvSpPr>
        <p:spPr>
          <a:xfrm>
            <a:off x="0" y="7112002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dirty="0" err="1" smtClean="0"/>
              <a:t>TexPoint</a:t>
            </a:r>
            <a:r>
              <a:rPr lang="en-US" dirty="0" smtClean="0"/>
              <a:t> fonts used in EMF. </a:t>
            </a:r>
          </a:p>
          <a:p>
            <a:r>
              <a:rPr lang="en-US" dirty="0" smtClean="0"/>
              <a:t>Read the </a:t>
            </a:r>
            <a:r>
              <a:rPr lang="en-US" dirty="0" err="1" smtClean="0"/>
              <a:t>TexPoint</a:t>
            </a:r>
            <a:r>
              <a:rPr lang="en-US" dirty="0" smtClean="0"/>
              <a:t> manual before you delete this box.: </a:t>
            </a:r>
            <a:r>
              <a:rPr lang="en-US" dirty="0" smtClean="0">
                <a:latin typeface="CMR10"/>
              </a:rPr>
              <a:t>A</a:t>
            </a:r>
            <a:r>
              <a:rPr lang="en-US" dirty="0" smtClean="0">
                <a:latin typeface="CMMI10"/>
              </a:rPr>
              <a:t>A</a:t>
            </a:r>
            <a:r>
              <a:rPr lang="en-US" dirty="0" smtClean="0">
                <a:latin typeface="CMMI7"/>
              </a:rPr>
              <a:t>A</a:t>
            </a:r>
            <a:r>
              <a:rPr lang="en-US" dirty="0" smtClean="0">
                <a:latin typeface="CMSY10ORIG"/>
              </a:rPr>
              <a:t>A</a:t>
            </a:r>
            <a:endParaRPr lang="es-CL" dirty="0"/>
          </a:p>
        </p:txBody>
      </p:sp>
      <p:pic>
        <p:nvPicPr>
          <p:cNvPr id="8" name="Picture 10" descr="D:\Physics ENS\Talks\2011 - QIPC Zurich\QuantumFeedbackJuggling_cropped_PP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143923"/>
            <a:ext cx="942548" cy="720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3" name="Group 70"/>
          <p:cNvGrpSpPr>
            <a:grpSpLocks/>
          </p:cNvGrpSpPr>
          <p:nvPr/>
        </p:nvGrpSpPr>
        <p:grpSpPr bwMode="auto">
          <a:xfrm>
            <a:off x="6247256" y="492486"/>
            <a:ext cx="613836" cy="632258"/>
            <a:chOff x="12564" y="5848"/>
            <a:chExt cx="724" cy="724"/>
          </a:xfrm>
        </p:grpSpPr>
        <p:sp>
          <p:nvSpPr>
            <p:cNvPr id="24" name="Oval 69"/>
            <p:cNvSpPr>
              <a:spLocks noChangeArrowheads="1"/>
            </p:cNvSpPr>
            <p:nvPr/>
          </p:nvSpPr>
          <p:spPr bwMode="auto">
            <a:xfrm>
              <a:off x="12612" y="5860"/>
              <a:ext cx="598" cy="6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 sz="8000"/>
            </a:p>
          </p:txBody>
        </p:sp>
        <p:pic>
          <p:nvPicPr>
            <p:cNvPr id="25" name="Picture 12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4" y="5848"/>
              <a:ext cx="724" cy="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-6846" y="2208977"/>
            <a:ext cx="9150846" cy="2084119"/>
          </a:xfrm>
        </p:spPr>
        <p:txBody>
          <a:bodyPr>
            <a:normAutofit fontScale="90000"/>
          </a:bodyPr>
          <a:lstStyle/>
          <a:p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Rydberg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 :</a:t>
            </a:r>
            <a:b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nuages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denses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d'atomes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Rydberg à la simulation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quantique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avec des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circulaires</a:t>
            </a: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</a:t>
            </a:fld>
            <a:endParaRPr lang="fr-FR"/>
          </a:p>
        </p:txBody>
      </p:sp>
      <p:pic>
        <p:nvPicPr>
          <p:cNvPr id="5126" name="Picture 6" descr="D:\Documents Tigrane\communications\DAMOP 2017\figures\en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32656"/>
            <a:ext cx="733070" cy="84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D:\Documents Tigrane\communications\DAMOP 2017\figures\LogoPHYS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04" y="513109"/>
            <a:ext cx="937497" cy="46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:\Documents Tigrane\communications\DAMOP 2017\figures\logocdf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6" y="1232241"/>
            <a:ext cx="1338263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D:\Documents Tigrane\communications\DAMOP 2017\figures\logo-ps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857" y="1124744"/>
            <a:ext cx="877989" cy="43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6" b="11366"/>
          <a:stretch>
            <a:fillRect/>
          </a:stretch>
        </p:blipFill>
        <p:spPr bwMode="auto">
          <a:xfrm>
            <a:off x="7164289" y="1268760"/>
            <a:ext cx="959755" cy="34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924145" y="1979548"/>
            <a:ext cx="329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Soutenance de thèse de doctorat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907025" y="5723964"/>
            <a:ext cx="332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Sous la direction de Michel Brune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34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838"/>
    </mc:Choice>
    <mc:Fallback xmlns="">
      <p:transition advTm="2983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 numCol="1"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qu'un atome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64397" y="836712"/>
                <a:ext cx="4464496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 de Rydberg : grand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𝑛</m:t>
                    </m:r>
                  </m:oMath>
                </a14:m>
                <a:endParaRPr lang="fr-FR" b="0" dirty="0" smtClean="0"/>
              </a:p>
              <a:p>
                <a:endParaRPr lang="fr-FR" i="1" dirty="0"/>
              </a:p>
              <a:p>
                <a:pPr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électron de valence très éloigné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∼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×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b="0" dirty="0" smtClean="0"/>
              </a:p>
              <a:p>
                <a:pPr algn="ctr"/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très grand moment dipolaire de transition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𝑑</m:t>
                      </m:r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∼</m:t>
                      </m:r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𝑒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×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97" y="836712"/>
                <a:ext cx="4464496" cy="2031325"/>
              </a:xfrm>
              <a:prstGeom prst="rect">
                <a:avLst/>
              </a:prstGeom>
              <a:blipFill rotWithShape="1">
                <a:blip r:embed="rId5"/>
                <a:stretch>
                  <a:fillRect t="-1194" r="-8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2483767" y="3380655"/>
            <a:ext cx="3672407" cy="258532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Très bonnes antennes microonde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(sensibilité au champ EM)</a:t>
            </a: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Fortes interactions dipôle-dipôle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Longue durée de vie naturelle</a:t>
            </a:r>
            <a:b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(très sensible au corps noir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6156175" y="4221088"/>
                <a:ext cx="2448272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Niveau </a:t>
                </a:r>
                <a14:m>
                  <m:oMath xmlns:m="http://schemas.openxmlformats.org/officeDocument/2006/math"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=50</m:t>
                    </m:r>
                  </m:oMath>
                </a14:m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(bas </a:t>
                </a:r>
                <a14:m>
                  <m:oMath xmlns:m="http://schemas.openxmlformats.org/officeDocument/2006/math"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):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 dipolaire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∼1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MHz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5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:</a:t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>
                          <a:latin typeface="Cambria Math"/>
                          <a:ea typeface="Linux Libertine G" panose="02000503000000000000" pitchFamily="2" charset="0"/>
                        </a:rPr>
                        <m:t>𝜏</m:t>
                      </m:r>
                      <m:r>
                        <a:rPr lang="fr-FR" i="1" dirty="0">
                          <a:latin typeface="Cambria Math"/>
                          <a:ea typeface="Linux Libertine G" panose="02000503000000000000" pitchFamily="2" charset="0"/>
                        </a:rPr>
                        <m:t>∼100 µ</m:t>
                      </m:r>
                      <m:r>
                        <m:rPr>
                          <m:sty m:val="p"/>
                        </m:rPr>
                        <a:rPr lang="fr-FR" dirty="0">
                          <a:latin typeface="Cambria Math"/>
                          <a:ea typeface="Linux Libertine G" panose="02000503000000000000" pitchFamily="2" charset="0"/>
                        </a:rPr>
                        <m:t>s</m:t>
                      </m:r>
                    </m:oMath>
                  </m:oMathPara>
                </a14:m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5" y="4221088"/>
                <a:ext cx="2448272" cy="1754326"/>
              </a:xfrm>
              <a:prstGeom prst="rect">
                <a:avLst/>
              </a:prstGeom>
              <a:blipFill rotWithShape="1">
                <a:blip r:embed="rId6"/>
                <a:stretch>
                  <a:fillRect t="-137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 à angle droit 9"/>
          <p:cNvSpPr/>
          <p:nvPr/>
        </p:nvSpPr>
        <p:spPr>
          <a:xfrm rot="5400000">
            <a:off x="1252574" y="2571962"/>
            <a:ext cx="1328007" cy="1457908"/>
          </a:xfrm>
          <a:prstGeom prst="bentUpArrow">
            <a:avLst>
              <a:gd name="adj1" fmla="val 17147"/>
              <a:gd name="adj2" fmla="val 25000"/>
              <a:gd name="adj3" fmla="val 26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 descr="D:\Documents Tigrane\manuscrit-git\soutenance\figures\picture_RydbergAto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692696"/>
            <a:ext cx="3861372" cy="200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825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 numCol="1"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qu'un atome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circulaire?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611560" y="1084094"/>
                <a:ext cx="4680520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 de Rydberg circulaire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𝑚</m:t>
                    </m:r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maximaux</a:t>
                </a:r>
              </a:p>
              <a:p>
                <a:endParaRPr lang="fr-FR" i="1" dirty="0"/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orbite électronique toroïdale semi-classique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𝑟</m:t>
                    </m:r>
                    <m:r>
                      <a:rPr lang="fr-FR" b="0" i="1" smtClean="0">
                        <a:latin typeface="Cambria Math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 smtClean="0"/>
                  <a:t> </a:t>
                </a: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84094"/>
                <a:ext cx="4680520" cy="1200329"/>
              </a:xfrm>
              <a:prstGeom prst="rect">
                <a:avLst/>
              </a:prstGeom>
              <a:blipFill rotWithShape="1">
                <a:blip r:embed="rId5"/>
                <a:stretch>
                  <a:fillRect l="-519" t="-2010" r="-51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980729"/>
            <a:ext cx="241173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9684568" y="1084094"/>
            <a:ext cx="2952218" cy="809416"/>
            <a:chOff x="5436096" y="1268760"/>
            <a:chExt cx="2952218" cy="8094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5436096" y="1268760"/>
                  <a:ext cx="29522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50  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=50  ,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=49 ,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=49 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1268760"/>
                  <a:ext cx="2952218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5436096" y="1708844"/>
                  <a:ext cx="28378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48  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=| 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=48  ,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=47 ,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=47  〉</m:t>
                        </m:r>
                      </m:oMath>
                    </m:oMathPara>
                  </a14:m>
                  <a:endParaRPr lang="fr-FR" spc="-3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1708844"/>
                  <a:ext cx="2837892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215"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211960" y="3789040"/>
                <a:ext cx="4599977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Seul canal de désexcitation (à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𝑇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transition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vers le circulaire d'en-dessous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Circulaire 50C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𝜏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≃29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ms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𝑇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=0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Transition peut être inhibée ![3]</a:t>
                </a: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3789040"/>
                <a:ext cx="4599977" cy="2031325"/>
              </a:xfrm>
              <a:prstGeom prst="rect">
                <a:avLst/>
              </a:prstGeom>
              <a:blipFill rotWithShape="1">
                <a:blip r:embed="rId9"/>
                <a:stretch>
                  <a:fillRect l="-793" t="-1194" r="-264" b="-3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5251808" y="6226159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[3] D. </a:t>
            </a:r>
            <a:r>
              <a:rPr lang="en-US" sz="1400" dirty="0" err="1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Kleppner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et al, PRL, 1985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4820" name="Picture 4" descr="D:\Documents Tigrane\manuscrit-git\soutenance\figures\spontem_5049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97" y="2780928"/>
            <a:ext cx="3248662" cy="28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53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Inhiber l'émission spontanée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23528" y="914945"/>
                <a:ext cx="3744416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Mieux que la durée de vie naturelle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∼</m:t>
                    </m:r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29</m:t>
                    </m:r>
                    <m:r>
                      <a:rPr lang="fr-FR" b="0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 </m:t>
                    </m:r>
                  </m:oMath>
                </a14:m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ms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pour le 50C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Un seul canal de désexcitation : transition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vers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le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niveau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49C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Inhibition de l'émission spontanée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⇒2500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 </a:t>
                </a:r>
                <a:r>
                  <a: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vant une émission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 !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914945"/>
                <a:ext cx="3744416" cy="1754326"/>
              </a:xfrm>
              <a:prstGeom prst="rect">
                <a:avLst/>
              </a:prstGeom>
              <a:blipFill rotWithShape="1">
                <a:blip r:embed="rId4"/>
                <a:stretch>
                  <a:fillRect l="-1136" t="-1379" r="-649" b="-41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0552" y="764704"/>
            <a:ext cx="3026414" cy="25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95" y="3068960"/>
            <a:ext cx="3183266" cy="2410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870" y="3501008"/>
            <a:ext cx="3885672" cy="268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4864870" y="675984"/>
            <a:ext cx="3811586" cy="2392976"/>
            <a:chOff x="5004048" y="767388"/>
            <a:chExt cx="3384376" cy="2232248"/>
          </a:xfrm>
        </p:grpSpPr>
        <p:pic>
          <p:nvPicPr>
            <p:cNvPr id="8" name="Picture 2" descr="D:\Documents Tigrane\manuscrit-git\soutenance\figures\inhib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7227" y="966047"/>
              <a:ext cx="2998018" cy="183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5004048" y="767388"/>
              <a:ext cx="3384376" cy="2232248"/>
            </a:xfrm>
            <a:prstGeom prst="rect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2032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Préserver les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Rydberg circulaires</a:t>
            </a:r>
            <a:endParaRPr lang="fr-FR" sz="24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2538960065"/>
                  </p:ext>
                </p:extLst>
              </p:nvPr>
            </p:nvGraphicFramePr>
            <p:xfrm>
              <a:off x="719572" y="908720"/>
              <a:ext cx="7704856" cy="393192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4601549"/>
                    <a:gridCol w="3103307"/>
                  </a:tblGrid>
                  <a:tr h="46767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Effet</a:t>
                          </a:r>
                          <a:endParaRPr lang="x-none" sz="24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Durée de vie </a:t>
                          </a:r>
                          <a:r>
                            <a:rPr lang="x-none" sz="24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(s</a:t>
                          </a:r>
                          <a:r>
                            <a:rPr lang="x-none" sz="2400" dirty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Émission spontanée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80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2500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Processus dus au corps noir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630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Collisions gaz résiduel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(10</a:t>
                          </a:r>
                          <a:r>
                            <a:rPr lang="x-none" sz="1800" baseline="300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-1</a:t>
                          </a:r>
                          <a:r>
                            <a:rPr lang="fr-FR" sz="1800" baseline="300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mbar)</a:t>
                          </a:r>
                          <a:endParaRPr lang="fr-FR" sz="1800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Photo-ionisation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b="0" i="1" smtClean="0">
                                    <a:latin typeface="Linux Libertine G" panose="02000503000000000000" pitchFamily="2" charset="0"/>
                                    <a:ea typeface="Linux Libertine G" panose="02000503000000000000" pitchFamily="2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Diffusion élastique des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photons du piège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180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Relaxation dipolaire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800" i="1" dirty="0" smtClean="0">
                                  <a:latin typeface="Linux Libertine G" panose="02000503000000000000" pitchFamily="2" charset="0"/>
                                  <a:ea typeface="Linux Libertine G" panose="02000503000000000000" pitchFamily="2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Mélange des niveaux de paire</a:t>
                          </a:r>
                          <a:endParaRPr lang="x-none" sz="180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88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58459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</a:t>
                          </a: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(1 atome)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 (chaîne de 40 atomes)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800" b="1" i="1" smtClean="0">
                                  <a:latin typeface="Linux Libertine G" panose="02000503000000000000" pitchFamily="2" charset="0"/>
                                  <a:ea typeface="Linux Libertine G" panose="02000503000000000000" pitchFamily="2" charset="0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fr-FR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50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fr-FR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 1</a:t>
                          </a:r>
                          <a:endParaRPr lang="x-none" sz="1800" b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A6C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2538960065"/>
                  </p:ext>
                </p:extLst>
              </p:nvPr>
            </p:nvGraphicFramePr>
            <p:xfrm>
              <a:off x="719572" y="908720"/>
              <a:ext cx="7704856" cy="393192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4601549"/>
                    <a:gridCol w="3103307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Effet</a:t>
                          </a:r>
                          <a:endParaRPr lang="x-none" sz="24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Durée de vie </a:t>
                          </a:r>
                          <a:r>
                            <a:rPr lang="x-none" sz="24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(s</a:t>
                          </a:r>
                          <a:r>
                            <a:rPr lang="x-none" sz="2400" dirty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Émission spontanée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80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2500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Processus dus au corps noir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630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Collisions gaz résiduel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(10</a:t>
                          </a:r>
                          <a:r>
                            <a:rPr lang="x-none" sz="1800" baseline="300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-1</a:t>
                          </a:r>
                          <a:r>
                            <a:rPr lang="fr-FR" sz="1800" baseline="300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mbar)</a:t>
                          </a:r>
                          <a:endParaRPr lang="fr-FR" sz="1800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Photo-ionisation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blipFill rotWithShape="1">
                          <a:blip r:embed="rId4"/>
                          <a:stretch>
                            <a:fillRect l="-148330" t="-430769" b="-490769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Diffusion élastique des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photons du piège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180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Relaxation dipolaire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blipFill rotWithShape="1">
                          <a:blip r:embed="rId4"/>
                          <a:stretch>
                            <a:fillRect l="-148330" t="-630769" b="-290769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Mélange des niveaux de paire</a:t>
                          </a:r>
                          <a:endParaRPr lang="x-none" sz="180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88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705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</a:t>
                          </a: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(1 atome)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 (chaîne de 40 atomes)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4"/>
                          <a:stretch>
                            <a:fillRect l="-148330" t="-490909" b="-1272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ZoneTexte 4"/>
          <p:cNvSpPr txBox="1"/>
          <p:nvPr/>
        </p:nvSpPr>
        <p:spPr>
          <a:xfrm>
            <a:off x="4283968" y="5528634"/>
            <a:ext cx="3168352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Durée de vie d'une seconde </a:t>
            </a:r>
            <a:r>
              <a:rPr lang="en-US" sz="2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!</a:t>
            </a:r>
            <a:endParaRPr lang="en-US" sz="20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867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Piéger des Rydberg circulaires : potentiel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pondéro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-moteur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20614" y="1052736"/>
                <a:ext cx="3746276" cy="1238929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l'électron de valence dans un potentiel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pondéro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-moteur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𝑉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𝛼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⋅</m:t>
                      </m:r>
                      <m:r>
                        <a:rPr lang="fr-FR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fr-FR" b="0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4" y="1052736"/>
                <a:ext cx="3746276" cy="123892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788024" y="1052736"/>
                <a:ext cx="3600400" cy="42473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cherchent le champ faible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piège profond grâce à la grande polarisabilité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quasi-indépendant du nombre quantique principal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faible décohérence due au piégeage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photo-ionisation quasi-nulle pour les circulaires ! (handicapante à bas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1052736"/>
                <a:ext cx="3600400" cy="4247317"/>
              </a:xfrm>
              <a:prstGeom prst="rect">
                <a:avLst/>
              </a:prstGeom>
              <a:blipFill rotWithShape="1">
                <a:blip r:embed="rId6"/>
                <a:stretch>
                  <a:fillRect l="-843" r="-101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e 8"/>
          <p:cNvGrpSpPr/>
          <p:nvPr/>
        </p:nvGrpSpPr>
        <p:grpSpPr>
          <a:xfrm>
            <a:off x="904007" y="3023511"/>
            <a:ext cx="3305026" cy="2276542"/>
            <a:chOff x="4644008" y="4077072"/>
            <a:chExt cx="3305026" cy="2276542"/>
          </a:xfrm>
        </p:grpSpPr>
        <p:pic>
          <p:nvPicPr>
            <p:cNvPr id="13" name="Picture 7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44008" y="4077072"/>
              <a:ext cx="3024336" cy="224990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sp>
          <p:nvSpPr>
            <p:cNvPr id="14" name="TextShape 2"/>
            <p:cNvSpPr txBox="1"/>
            <p:nvPr/>
          </p:nvSpPr>
          <p:spPr>
            <a:xfrm>
              <a:off x="6372200" y="5705542"/>
              <a:ext cx="648072" cy="64807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marL="457200" indent="-20955" fontAlgn="auto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</a:pPr>
              <a:r>
                <a:rPr lang="fr-FR" sz="1400" strike="noStrike" spc="-1" noProof="1" smtClean="0">
                  <a:solidFill>
                    <a:srgbClr val="3333FF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Arial Unicode MS" panose="020B0604020202020204" charset="-122"/>
                  <a:cs typeface="+mn-cs"/>
                </a:rPr>
                <a:t>nC</a:t>
              </a:r>
              <a:endParaRPr lang="x-none" sz="1400" strike="noStrike" spc="-1" noProof="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omic Sans MS" panose="030F0702030302020204"/>
                <a:ea typeface="Arial Unicode MS" panose="020B0604020202020204" charset="-122"/>
                <a:cs typeface="+mn-cs"/>
              </a:endParaRPr>
            </a:p>
          </p:txBody>
        </p:sp>
        <p:sp>
          <p:nvSpPr>
            <p:cNvPr id="15" name="TextShape 2"/>
            <p:cNvSpPr txBox="1"/>
            <p:nvPr/>
          </p:nvSpPr>
          <p:spPr>
            <a:xfrm>
              <a:off x="6228184" y="4593272"/>
              <a:ext cx="1720850" cy="53657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marL="457200" indent="-20955" fontAlgn="auto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</a:pPr>
              <a:r>
                <a:rPr lang="x-none" sz="14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Arial Unicode MS" panose="020B0604020202020204" charset="-122"/>
                  <a:cs typeface="+mn-cs"/>
                </a:rPr>
                <a:t>Continuum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861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Piéger des Rydberg circulaires : géométrie des faisceaux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80519" y="836712"/>
                <a:ext cx="4219812" cy="26072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Laser à 1064 nm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Piégeage radial dans un faisceau Laguerre-Gauss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0,5</m:t>
                    </m:r>
                    <m: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W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𝑦</m:t>
                        </m:r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,</m:t>
                        </m:r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𝑧</m:t>
                        </m:r>
                      </m:sub>
                    </m:sSub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7</m:t>
                    </m:r>
                    <m: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Piégeage longitudinal dans un réseau ajustable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𝑑</m:t>
                    </m:r>
                    <m:r>
                      <a:rPr lang="fr-FR" b="0" i="1" smtClean="0">
                        <a:latin typeface="Cambria Math"/>
                      </a:rPr>
                      <m:t>∼5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μm</m:t>
                    </m:r>
                  </m:oMath>
                </a14:m>
                <a:r>
                  <a:rPr lang="fr-FR" dirty="0" smtClean="0"/>
                  <a:t/>
                </a:r>
                <a:br>
                  <a:rPr lang="fr-FR" dirty="0" smtClean="0"/>
                </a:br>
                <a:r>
                  <a:rPr lang="fr-FR" dirty="0" smtClean="0"/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1,45 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W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=200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m</m:t>
                    </m:r>
                    <m:r>
                      <a:rPr lang="fr-FR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=7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m</m:t>
                    </m:r>
                  </m:oMath>
                </a14:m>
                <a:r>
                  <a:rPr lang="fr-FR" dirty="0" smtClean="0"/>
                  <a:t>)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19" y="836712"/>
                <a:ext cx="4219812" cy="2607252"/>
              </a:xfrm>
              <a:prstGeom prst="rect">
                <a:avLst/>
              </a:prstGeom>
              <a:blipFill rotWithShape="1">
                <a:blip r:embed="rId5"/>
                <a:stretch>
                  <a:fillRect l="-865" t="-930" b="-255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482606"/>
            <a:ext cx="483848" cy="1818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 descr="D:\Documents Tigrane\manuscrit-git\soutenance\figures\ponderoL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692696"/>
            <a:ext cx="1639430" cy="16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Picture 3" descr="D:\Documents Tigrane\manuscrit-git\soutenance\figures\pondero_lattic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54" y="3861047"/>
            <a:ext cx="1742783" cy="167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48551" y="3861047"/>
                <a:ext cx="4592827" cy="177625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/>
                  <a:t> 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Potentiel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piégeage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confinant et profond :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Cambria Math"/>
                  </a:rPr>
                  <a:t>fréquence longitudinale </a:t>
                </a:r>
                <a:r>
                  <a:rPr lang="fr-FR" dirty="0">
                    <a:latin typeface="Cambria Math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fr-FR" b="0" i="1" dirty="0" smtClean="0">
                        <a:latin typeface="Cambria Math"/>
                      </a:rPr>
                      <m:t>≃2</m:t>
                    </m:r>
                    <m:r>
                      <a:rPr lang="fr-FR" b="0" i="1" dirty="0" smtClean="0">
                        <a:latin typeface="Cambria Math"/>
                      </a:rPr>
                      <m:t>𝜋</m:t>
                    </m:r>
                    <m:r>
                      <a:rPr lang="fr-FR" b="0" i="1" dirty="0" smtClean="0">
                        <a:latin typeface="Cambria Math"/>
                      </a:rPr>
                      <m:t>.24 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/>
                      </a:rPr>
                      <m:t>kHz</m:t>
                    </m:r>
                  </m:oMath>
                </a14:m>
                <a:endParaRPr lang="fr-FR" b="0" i="0" dirty="0" smtClean="0">
                  <a:latin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fréquence radiale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fr-FR" i="1" dirty="0" err="1">
                            <a:latin typeface="Cambria Math"/>
                          </a:rPr>
                          <m:t>𝑦</m:t>
                        </m:r>
                        <m:r>
                          <a:rPr lang="fr-FR" i="1" dirty="0" err="1">
                            <a:latin typeface="Cambria Math"/>
                          </a:rPr>
                          <m:t>,</m:t>
                        </m:r>
                        <m:r>
                          <a:rPr lang="fr-FR" i="1" dirty="0" err="1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i="1" dirty="0">
                        <a:latin typeface="Cambria Math"/>
                      </a:rPr>
                      <m:t>≃2</m:t>
                    </m:r>
                    <m:r>
                      <a:rPr lang="fr-FR" i="1" dirty="0">
                        <a:latin typeface="Cambria Math"/>
                      </a:rPr>
                      <m:t>𝜋</m:t>
                    </m:r>
                    <m:r>
                      <a:rPr lang="fr-FR" i="1" dirty="0">
                        <a:latin typeface="Cambria Math"/>
                      </a:rPr>
                      <m:t>.12 </m:t>
                    </m:r>
                    <m:r>
                      <m:rPr>
                        <m:sty m:val="p"/>
                      </m:rPr>
                      <a:rPr lang="fr-FR" dirty="0">
                        <a:latin typeface="Cambria Math"/>
                      </a:rPr>
                      <m:t>kHz</m:t>
                    </m:r>
                  </m:oMath>
                </a14:m>
                <a:endParaRPr lang="fr-FR" dirty="0" smtClean="0">
                  <a:latin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Cambria Math"/>
                  </a:rPr>
                  <a:t>profondeur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U</m:t>
                        </m:r>
                      </m:e>
                      <m:sub>
                        <m:r>
                          <a:rPr lang="fr-FR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≃</m:t>
                    </m:r>
                    <m:r>
                      <a:rPr lang="fr-FR" i="1">
                        <a:latin typeface="Cambria Math"/>
                      </a:rPr>
                      <m:t>h</m:t>
                    </m:r>
                    <m:r>
                      <a:rPr lang="fr-FR" i="1">
                        <a:latin typeface="Cambria Math"/>
                      </a:rPr>
                      <m:t>.5 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MHz</m:t>
                    </m:r>
                    <m:r>
                      <a:rPr lang="fr-FR" i="1">
                        <a:latin typeface="Cambria Math"/>
                      </a:rPr>
                      <m:t> ≃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.250 µ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K</m:t>
                    </m:r>
                  </m:oMath>
                </a14:m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51" y="3861047"/>
                <a:ext cx="4592827" cy="177625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e 6"/>
          <p:cNvGrpSpPr/>
          <p:nvPr/>
        </p:nvGrpSpPr>
        <p:grpSpPr>
          <a:xfrm>
            <a:off x="5220072" y="1405952"/>
            <a:ext cx="2448272" cy="2024965"/>
            <a:chOff x="6444208" y="1556792"/>
            <a:chExt cx="2448272" cy="2024965"/>
          </a:xfrm>
        </p:grpSpPr>
        <p:sp>
          <p:nvSpPr>
            <p:cNvPr id="13" name="Rectangle 12"/>
            <p:cNvSpPr/>
            <p:nvPr/>
          </p:nvSpPr>
          <p:spPr>
            <a:xfrm>
              <a:off x="7134543" y="2204864"/>
              <a:ext cx="857936" cy="792088"/>
            </a:xfrm>
            <a:prstGeom prst="rect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avec flèche 9"/>
            <p:cNvCxnSpPr/>
            <p:nvPr/>
          </p:nvCxnSpPr>
          <p:spPr>
            <a:xfrm>
              <a:off x="6444208" y="2564904"/>
              <a:ext cx="244827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/>
            <p:nvPr/>
          </p:nvCxnSpPr>
          <p:spPr>
            <a:xfrm flipV="1">
              <a:off x="7308304" y="1565533"/>
              <a:ext cx="504056" cy="20162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 flipV="1">
              <a:off x="7308304" y="1556792"/>
              <a:ext cx="504056" cy="20162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706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343" y="1249127"/>
            <a:ext cx="5559191" cy="429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Préparer une chaîne régulière :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Linux Libertine G" panose="02000503000000000000" pitchFamily="2" charset="0"/>
              </a:rPr>
              <a:t>«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évaporation van der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Waals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Linux Libertine G" panose="02000503000000000000" pitchFamily="2" charset="0"/>
              </a:rPr>
              <a:t>»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73015"/>
            <a:ext cx="2594610" cy="196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07504" y="764704"/>
                <a:ext cx="3210976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Exciter les atomes circulaires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selon l'axe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𝑥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Boucher les extrémités du piège selon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𝑥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Comprimer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b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“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refroidissement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évaporatif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VdW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”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Allumer le réseau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764704"/>
                <a:ext cx="3210976" cy="2585323"/>
              </a:xfrm>
              <a:prstGeom prst="rect">
                <a:avLst/>
              </a:prstGeom>
              <a:blipFill rotWithShape="1">
                <a:blip r:embed="rId6"/>
                <a:stretch>
                  <a:fillRect l="-1136" t="-937" b="-23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955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716712"/>
            <a:ext cx="4643616" cy="348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Préparer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la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chaîne : simulation du processus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2594610" cy="196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699792" y="4434091"/>
                <a:ext cx="5867752" cy="175432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Préparation déterministe d'une chaîne régulière 1D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40 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de Rydberg circulaires !</a:t>
                </a:r>
              </a:p>
              <a:p>
                <a:pPr algn="ctr"/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Robustesse par rapport aux conditions initiales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Technique utile pour la détection des atomes un par un</a:t>
                </a: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4434091"/>
                <a:ext cx="5867752" cy="17543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216416" y="784136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Simulation du mouvement des atomes pendant cette "évaporation" :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75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Deux atomes de Rydberg en interaction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1899" y="6358152"/>
            <a:ext cx="2133600" cy="365125"/>
          </a:xfrm>
        </p:spPr>
        <p:txBody>
          <a:bodyPr/>
          <a:lstStyle/>
          <a:p>
            <a:fld id="{1A7FF400-2953-4F9E-978A-9F506D5FDFDC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624243" y="1161740"/>
            <a:ext cx="2833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 dipôle-dipôle</a:t>
            </a:r>
          </a:p>
          <a:p>
            <a:pPr algn="just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entre 2 atomes de Rydberg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cxnSp>
        <p:nvCxnSpPr>
          <p:cNvPr id="12" name="Connecteur droit 11"/>
          <p:cNvCxnSpPr/>
          <p:nvPr/>
        </p:nvCxnSpPr>
        <p:spPr>
          <a:xfrm>
            <a:off x="-396552" y="1213566"/>
            <a:ext cx="0" cy="511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37612" y="2276872"/>
            <a:ext cx="3266335" cy="65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3965168" y="1124742"/>
                <a:ext cx="4264549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𝑑𝑑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4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−3</m:t>
                          </m:r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  <m:r>
                                <a:rPr lang="fr-FR" b="0" i="1" smtClean="0">
                                  <a:latin typeface="Cambria Math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  <m:r>
                                <a:rPr lang="fr-FR" i="1">
                                  <a:latin typeface="Cambria Math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168" y="1124742"/>
                <a:ext cx="4264549" cy="72032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4067924" y="2715895"/>
                <a:ext cx="4635693" cy="31393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Deux atomes dans le même état 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 de type van der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Waals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 (</m:t>
                      </m:r>
                      <m:r>
                        <a:rPr lang="fr-FR" b="0" i="1" smtClean="0">
                          <a:latin typeface="Cambria Math"/>
                        </a:rPr>
                        <m:t>𝑟</m:t>
                      </m:r>
                      <m:r>
                        <a:rPr lang="fr-FR" b="0" i="1" smtClean="0">
                          <a:latin typeface="Cambria Math"/>
                        </a:rPr>
                        <m:t>)=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Deux atomes dans des états différents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𝑎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𝑏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interaction d'échange en plus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endParaRPr lang="fr-FR" dirty="0" smtClean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24" y="2715895"/>
                <a:ext cx="4635693" cy="3139321"/>
              </a:xfrm>
              <a:prstGeom prst="rect">
                <a:avLst/>
              </a:prstGeom>
              <a:blipFill rotWithShape="1">
                <a:blip r:embed="rId10"/>
                <a:stretch>
                  <a:fillRect l="-655" t="-7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66" name="Picture 2" descr="D:\Documents Tigrane\manuscrit-git\soutenance\figures\dipole_coupling_abab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870296"/>
            <a:ext cx="2629976" cy="8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327502" y="5117110"/>
                <a:ext cx="652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|</m:t>
                      </m:r>
                      <m:r>
                        <a:rPr lang="fr-FR" b="0" i="1" smtClean="0">
                          <a:latin typeface="Cambria Math"/>
                        </a:rPr>
                        <m:t>𝑎𝑏</m:t>
                      </m:r>
                      <m:r>
                        <a:rPr lang="fr-FR" b="0" i="1" smtClean="0">
                          <a:latin typeface="Cambria Math"/>
                        </a:rPr>
                        <m:t>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02" y="5117110"/>
                <a:ext cx="652999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7928453" y="5117110"/>
                <a:ext cx="653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|</m:t>
                      </m:r>
                      <m:r>
                        <a:rPr lang="fr-FR" b="0" i="1" smtClean="0">
                          <a:latin typeface="Cambria Math"/>
                        </a:rPr>
                        <m:t>𝑏𝑎</m:t>
                      </m:r>
                      <m:r>
                        <a:rPr lang="fr-FR" b="0" i="1" smtClean="0">
                          <a:latin typeface="Cambria Math"/>
                        </a:rPr>
                        <m:t>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453" y="5117110"/>
                <a:ext cx="653577" cy="369332"/>
              </a:xfrm>
              <a:prstGeom prst="rect">
                <a:avLst/>
              </a:prstGeom>
              <a:blipFill rotWithShape="1">
                <a:blip r:embed="rId1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67" name="Picture 3" descr="D:\Documents Tigrane\manuscrit-git\soutenance\figures\2_atom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64467"/>
            <a:ext cx="2763813" cy="140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66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Autofit/>
          </a:bodyPr>
          <a:lstStyle/>
          <a:p>
            <a:r>
              <a:rPr lang="fr-F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Deux atomes de Rydberg en interaction : équivalence avec deux spins 1/2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19</a:t>
            </a:fld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395536" y="2996952"/>
                <a:ext cx="4248472" cy="1200329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𝐽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∝1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/</m:t>
                        </m:r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ou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champ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ou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magn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contrôle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𝐽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source microonde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contrôle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Ω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Δ</m:t>
                    </m:r>
                  </m:oMath>
                </a14:m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996952"/>
                <a:ext cx="4248472" cy="120032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e 88"/>
          <p:cNvGrpSpPr/>
          <p:nvPr/>
        </p:nvGrpSpPr>
        <p:grpSpPr>
          <a:xfrm>
            <a:off x="175814" y="759027"/>
            <a:ext cx="6124378" cy="1949893"/>
            <a:chOff x="107504" y="620688"/>
            <a:chExt cx="6124378" cy="1949893"/>
          </a:xfrm>
        </p:grpSpPr>
        <p:sp>
          <p:nvSpPr>
            <p:cNvPr id="81" name="Rounded Rectangle 3"/>
            <p:cNvSpPr/>
            <p:nvPr/>
          </p:nvSpPr>
          <p:spPr>
            <a:xfrm>
              <a:off x="4679325" y="2049322"/>
              <a:ext cx="1239456" cy="462516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80" name="Rounded Rectangle 4"/>
            <p:cNvSpPr/>
            <p:nvPr/>
          </p:nvSpPr>
          <p:spPr>
            <a:xfrm>
              <a:off x="3236365" y="2068264"/>
              <a:ext cx="1263627" cy="424632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38" name="Rectangle à coins arrondis 37"/>
            <p:cNvSpPr/>
            <p:nvPr/>
          </p:nvSpPr>
          <p:spPr>
            <a:xfrm>
              <a:off x="2266913" y="1554152"/>
              <a:ext cx="1805560" cy="36803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à coins arrondis 38"/>
            <p:cNvSpPr/>
            <p:nvPr/>
          </p:nvSpPr>
          <p:spPr>
            <a:xfrm>
              <a:off x="2266913" y="1125165"/>
              <a:ext cx="902781" cy="3600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ZoneTexte 39"/>
                <p:cNvSpPr txBox="1"/>
                <p:nvPr/>
              </p:nvSpPr>
              <p:spPr>
                <a:xfrm>
                  <a:off x="107504" y="620688"/>
                  <a:ext cx="6124378" cy="1949893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Correspond à un système de 2 spins-1/2 :</a:t>
                  </a:r>
                  <a:r>
                    <a:rPr lang="fr-FR" dirty="0" smtClean="0"/>
                    <a:t/>
                  </a:r>
                  <a:br>
                    <a:rPr lang="fr-FR" dirty="0" smtClean="0"/>
                  </a:b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- terme d'énergie</a:t>
                  </a:r>
                  <a:r>
                    <a:rPr lang="fr-FR" dirty="0" smtClean="0"/>
                    <a:t>   </a:t>
                  </a:r>
                  <a14:m>
                    <m:oMath xmlns:m="http://schemas.openxmlformats.org/officeDocument/2006/math">
                      <m:r>
                        <a:rPr lang="fr-FR" b="0" i="0" dirty="0" smtClean="0">
                          <a:latin typeface="Cambria Math"/>
                        </a:rPr>
                        <m:t>→</m:t>
                      </m:r>
                      <m:r>
                        <a:rPr lang="fr-FR" b="0" i="1" dirty="0" smtClean="0">
                          <a:latin typeface="Cambria Math"/>
                        </a:rPr>
                        <m:t>  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b>
                      </m:sSub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p>
                      </m:sSubSup>
                    </m:oMath>
                  </a14:m>
                  <a:endParaRPr lang="fr-FR" dirty="0" smtClean="0"/>
                </a:p>
                <a:p>
                  <a:pPr>
                    <a:lnSpc>
                      <a:spcPct val="150000"/>
                    </a:lnSpc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- terme d'échange 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→  </m:t>
                          </m:r>
                          <m:r>
                            <a:rPr lang="fr-FR" b="0" i="1" dirty="0" smtClean="0">
                              <a:latin typeface="Cambria Math"/>
                            </a:rPr>
                            <m:t>𝐽</m:t>
                          </m:r>
                          <m:r>
                            <a:rPr lang="fr-FR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𝑋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𝑋</m:t>
                          </m:r>
                        </m:sup>
                      </m:sSubSup>
                      <m:r>
                        <a:rPr lang="fr-FR" b="0" i="1" dirty="0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𝑌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𝑌</m:t>
                          </m:r>
                        </m:sup>
                      </m:sSubSup>
                      <m:r>
                        <a:rPr lang="fr-FR" b="0" i="1" dirty="0" smtClean="0">
                          <a:latin typeface="Cambria Math"/>
                        </a:rPr>
                        <m:t>)</m:t>
                      </m:r>
                    </m:oMath>
                  </a14:m>
                  <a:endParaRPr lang="en-US" dirty="0" smtClean="0"/>
                </a:p>
                <a:p>
                  <a:pPr>
                    <a:lnSpc>
                      <a:spcPct val="150000"/>
                    </a:lnSpc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- couplage microonde externe </a:t>
                  </a:r>
                  <a14:m>
                    <m:oMath xmlns:m="http://schemas.openxmlformats.org/officeDocument/2006/math">
                      <m:r>
                        <a:rPr lang="fr-FR" b="0" i="1" dirty="0" smtClean="0">
                          <a:latin typeface="Cambria Math"/>
                          <a:ea typeface="Linux Libertine G" panose="02000503000000000000" pitchFamily="2" charset="0"/>
                        </a:rPr>
                        <m:t>→</m:t>
                      </m:r>
                      <m:f>
                        <m:f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Δ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𝑍</m:t>
                              </m:r>
                            </m:sup>
                          </m:sSubSup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𝑍</m:t>
                              </m:r>
                            </m:sup>
                          </m:sSubSup>
                        </m:e>
                      </m:d>
                      <m:r>
                        <a:rPr lang="fr-FR" b="0" i="1" dirty="0" smtClean="0">
                          <a:latin typeface="Cambria Math"/>
                          <a:ea typeface="Linux Libertine G" panose="02000503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Ω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𝑋</m:t>
                              </m:r>
                            </m:sup>
                          </m:sSubSup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𝑋</m:t>
                              </m:r>
                            </m:sup>
                          </m:sSubSup>
                        </m:e>
                      </m:d>
                    </m:oMath>
                  </a14:m>
                  <a:endPara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40" name="ZoneTexte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04" y="620688"/>
                  <a:ext cx="6124378" cy="1949893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896"/>
                  </a:stretch>
                </a:blipFill>
                <a:ln w="635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Straight Arrow Connector 9"/>
          <p:cNvCxnSpPr/>
          <p:nvPr/>
        </p:nvCxnSpPr>
        <p:spPr>
          <a:xfrm>
            <a:off x="9549352" y="1394797"/>
            <a:ext cx="0" cy="98081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8" descr="imgtemp_4s8wsm-1"/>
          <p:cNvPicPr>
            <a:picLocks noChangeAspect="1"/>
          </p:cNvPicPr>
          <p:nvPr/>
        </p:nvPicPr>
        <p:blipFill>
          <a:blip r:embed="rId11"/>
          <a:srcRect l="22681" t="-6094" r="64063" b="56233"/>
          <a:stretch>
            <a:fillRect/>
          </a:stretch>
        </p:blipFill>
        <p:spPr>
          <a:xfrm>
            <a:off x="9556118" y="1672827"/>
            <a:ext cx="292100" cy="2286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" name="Groupe 3"/>
          <p:cNvGrpSpPr/>
          <p:nvPr/>
        </p:nvGrpSpPr>
        <p:grpSpPr>
          <a:xfrm>
            <a:off x="6791385" y="1074303"/>
            <a:ext cx="1783902" cy="1326179"/>
            <a:chOff x="6604522" y="1166717"/>
            <a:chExt cx="1783902" cy="1326179"/>
          </a:xfrm>
        </p:grpSpPr>
        <p:cxnSp>
          <p:nvCxnSpPr>
            <p:cNvPr id="43" name="Straight Connector 4"/>
            <p:cNvCxnSpPr/>
            <p:nvPr/>
          </p:nvCxnSpPr>
          <p:spPr>
            <a:xfrm>
              <a:off x="7084069" y="2302396"/>
              <a:ext cx="836613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7"/>
            <p:cNvCxnSpPr/>
            <p:nvPr/>
          </p:nvCxnSpPr>
          <p:spPr>
            <a:xfrm>
              <a:off x="7084069" y="1371778"/>
              <a:ext cx="836613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5" name="TextBox 3"/>
            <p:cNvSpPr txBox="1"/>
            <p:nvPr/>
          </p:nvSpPr>
          <p:spPr>
            <a:xfrm>
              <a:off x="7885432" y="2092206"/>
              <a:ext cx="50299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fr-FR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r>
                <a:rPr lang="zh-CN" altLang="en-US" dirty="0" smtClean="0">
                  <a:latin typeface="Cambria Math" panose="02040503050406030204" pitchFamily="18" charset="0"/>
                  <a:ea typeface="Arial Unicode MS" panose="020B0604020202020204" charset="-122"/>
                </a:rPr>
                <a:t>C</a:t>
              </a:r>
              <a:endParaRPr lang="zh-CN" altLang="en-US" dirty="0">
                <a:latin typeface="Cambria Math" panose="02040503050406030204" pitchFamily="18" charset="0"/>
                <a:ea typeface="Arial Unicode MS" panose="020B0604020202020204" charset="-122"/>
              </a:endParaRPr>
            </a:p>
          </p:txBody>
        </p:sp>
        <p:sp>
          <p:nvSpPr>
            <p:cNvPr id="46" name="TextBox 4"/>
            <p:cNvSpPr txBox="1"/>
            <p:nvPr/>
          </p:nvSpPr>
          <p:spPr>
            <a:xfrm>
              <a:off x="7885433" y="1166717"/>
              <a:ext cx="50299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fr-FR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r>
                <a:rPr lang="fr-FR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'</a:t>
              </a:r>
              <a:r>
                <a:rPr lang="zh-CN" altLang="en-US" dirty="0" smtClean="0">
                  <a:latin typeface="Cambria Math" panose="02040503050406030204" pitchFamily="18" charset="0"/>
                  <a:ea typeface="Arial Unicode MS" panose="020B0604020202020204" charset="-122"/>
                </a:rPr>
                <a:t>C</a:t>
              </a:r>
              <a:endParaRPr lang="zh-CN" altLang="en-US" dirty="0">
                <a:latin typeface="Cambria Math" panose="02040503050406030204" pitchFamily="18" charset="0"/>
                <a:ea typeface="Arial Unicode MS" panose="020B0604020202020204" charset="-122"/>
              </a:endParaRPr>
            </a:p>
          </p:txBody>
        </p:sp>
        <p:sp>
          <p:nvSpPr>
            <p:cNvPr id="49" name="Up Arrow 11"/>
            <p:cNvSpPr/>
            <p:nvPr/>
          </p:nvSpPr>
          <p:spPr>
            <a:xfrm flipV="1">
              <a:off x="7621879" y="2118246"/>
              <a:ext cx="168275" cy="37465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0" name="Up Arrow 12"/>
            <p:cNvSpPr/>
            <p:nvPr/>
          </p:nvSpPr>
          <p:spPr>
            <a:xfrm rot="10800000" flipV="1">
              <a:off x="7621879" y="1206678"/>
              <a:ext cx="168275" cy="376238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cxnSp>
          <p:nvCxnSpPr>
            <p:cNvPr id="51" name="Straight Arrow Connector 7"/>
            <p:cNvCxnSpPr/>
            <p:nvPr/>
          </p:nvCxnSpPr>
          <p:spPr>
            <a:xfrm flipV="1">
              <a:off x="7285590" y="1719517"/>
              <a:ext cx="0" cy="557355"/>
            </a:xfrm>
            <a:prstGeom prst="straightConnector1">
              <a:avLst/>
            </a:prstGeom>
            <a:ln w="22225">
              <a:solidFill>
                <a:srgbClr val="0070C0"/>
              </a:solidFill>
              <a:headEnd type="none" w="sm" len="lg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8"/>
            <p:cNvCxnSpPr/>
            <p:nvPr/>
          </p:nvCxnSpPr>
          <p:spPr>
            <a:xfrm flipV="1">
              <a:off x="7285590" y="1192391"/>
              <a:ext cx="0" cy="617788"/>
            </a:xfrm>
            <a:prstGeom prst="straightConnector1">
              <a:avLst/>
            </a:prstGeom>
            <a:ln w="22225">
              <a:solidFill>
                <a:srgbClr val="0070C0"/>
              </a:solidFill>
              <a:headEnd type="none" w="sm" len="lg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10"/>
            <p:cNvCxnSpPr/>
            <p:nvPr/>
          </p:nvCxnSpPr>
          <p:spPr>
            <a:xfrm flipV="1">
              <a:off x="6988818" y="1192390"/>
              <a:ext cx="45878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1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93556" y="1166717"/>
              <a:ext cx="195262" cy="174625"/>
            </a:xfrm>
            <a:prstGeom prst="rect">
              <a:avLst/>
            </a:prstGeom>
            <a:noFill/>
            <a:ln w="9525"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/>
                <p:cNvSpPr txBox="1"/>
                <p:nvPr/>
              </p:nvSpPr>
              <p:spPr>
                <a:xfrm>
                  <a:off x="6604522" y="1573152"/>
                  <a:ext cx="6049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/>
                          </a:rPr>
                          <m:t>𝜈</m:t>
                        </m:r>
                        <m:r>
                          <a:rPr lang="fr-FR" b="0" i="1" smtClean="0"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4522" y="1573152"/>
                  <a:ext cx="604974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ZoneTexte 83"/>
              <p:cNvSpPr txBox="1"/>
              <p:nvPr/>
            </p:nvSpPr>
            <p:spPr>
              <a:xfrm>
                <a:off x="2803121" y="4557027"/>
                <a:ext cx="5230919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Choix des niveaux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𝑛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′</m:t>
                        </m:r>
                      </m:sup>
                    </m:sSup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+2</m:t>
                    </m:r>
                  </m:oMath>
                </a14:m>
                <a:r>
                  <a:rPr lang="fr-FR" b="0" i="1" dirty="0" smtClean="0">
                    <a:latin typeface="Cambria Math"/>
                    <a:ea typeface="Linux Libertine G" panose="02000503000000000000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𝐽</m:t>
                    </m:r>
                    <m:r>
                      <a:rPr lang="fr-FR" i="1">
                        <a:latin typeface="Cambria Math"/>
                        <a:ea typeface="Linux Libertine G" panose="02000503000000000000" pitchFamily="2" charset="0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𝑍</m:t>
                        </m:r>
                      </m:sub>
                    </m:sSub>
                    <m:r>
                      <a:rPr lang="fr-FR" i="1">
                        <a:latin typeface="Cambria Math"/>
                        <a:ea typeface="Linux Libertine G" panose="02000503000000000000" pitchFamily="2" charset="0"/>
                      </a:rPr>
                      <m:t>∝1/</m:t>
                    </m:r>
                    <m:sSup>
                      <m:sSupPr>
                        <m:ctrlP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𝑟</m:t>
                        </m:r>
                      </m:e>
                      <m:sup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6</m:t>
                        </m:r>
                      </m:sup>
                    </m:sSup>
                  </m:oMath>
                </a14:m>
                <a:endParaRPr lang="fr-FR" b="0" i="1" dirty="0" smtClean="0">
                  <a:latin typeface="Cambria Math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plus grand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temps de vie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limité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(corps noir)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plus petit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interaction plus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faible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84" name="ZoneTexte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121" y="4557027"/>
                <a:ext cx="5230919" cy="1200329"/>
              </a:xfrm>
              <a:prstGeom prst="rect">
                <a:avLst/>
              </a:prstGeom>
              <a:blipFill rotWithShape="1">
                <a:blip r:embed="rId14"/>
                <a:stretch>
                  <a:fillRect l="-930" t="-2020" b="-70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/>
              <p:cNvSpPr txBox="1"/>
              <p:nvPr/>
            </p:nvSpPr>
            <p:spPr>
              <a:xfrm>
                <a:off x="6039461" y="5727070"/>
                <a:ext cx="2132939" cy="646331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Niveaux choisis : 48C et 50C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88" name="ZoneTexte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461" y="5727070"/>
                <a:ext cx="2132939" cy="646331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699" name="Picture 3" descr="D:\Documents Tigrane\manuscrit-git\soutenance\figures\double toru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183" y="2957846"/>
            <a:ext cx="3201734" cy="127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10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que la simulation quantique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716016" y="836712"/>
            <a:ext cx="41764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Explorer des phénomènes tels que</a:t>
            </a:r>
          </a:p>
          <a:p>
            <a:pPr marL="742950" lvl="1" indent="-285750">
              <a:buFontTx/>
              <a:buChar char="-"/>
            </a:pP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transitions de phase </a:t>
            </a: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quantiques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supraconductivité </a:t>
            </a: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haute </a:t>
            </a: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Tc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localisation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marches </a:t>
            </a: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aléatoires </a:t>
            </a: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quantiques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etc</a:t>
            </a: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251519" y="836712"/>
                <a:ext cx="3744417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Systèmes quantiques individuels bien compris (Nobel 2012)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corps en interaction ?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836712"/>
                <a:ext cx="3744417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810" t="-2597" b="-84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Picture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14" y="2199880"/>
            <a:ext cx="3248025" cy="3029719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4680540" y="3858356"/>
                <a:ext cx="3993781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Obstacle pour calculer : taille de mémoire nécessaire 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2</m:t>
                        </m:r>
                      </m:e>
                      <m:sup>
                        <m:r>
                          <a:rPr lang="fr-FR" i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nombres pour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spins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sz="1600" i="1" dirty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a:rPr lang="fr-FR" sz="16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1</m:t>
                        </m:r>
                        <m:r>
                          <a:rPr lang="fr-FR" sz="1600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</m:num>
                      <m:den>
                        <m:r>
                          <a:rPr lang="fr-FR" sz="1600" b="0" i="0" dirty="0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a:rPr lang="fr-FR" sz="16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!)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Obstacle expérimental : difficulté d'accès des systèmes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540" y="3858356"/>
                <a:ext cx="3993781" cy="1754326"/>
              </a:xfrm>
              <a:prstGeom prst="rect">
                <a:avLst/>
              </a:prstGeom>
              <a:blipFill rotWithShape="1">
                <a:blip r:embed="rId6"/>
                <a:stretch>
                  <a:fillRect l="-913" t="-1379" b="-41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/>
          <p:cNvSpPr txBox="1"/>
          <p:nvPr/>
        </p:nvSpPr>
        <p:spPr>
          <a:xfrm>
            <a:off x="5292080" y="2644924"/>
            <a:ext cx="338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Physique de la matière condensée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Flèche à angle droit 4"/>
          <p:cNvSpPr/>
          <p:nvPr/>
        </p:nvSpPr>
        <p:spPr>
          <a:xfrm rot="5400000">
            <a:off x="4799836" y="2598244"/>
            <a:ext cx="266680" cy="36004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385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/>
          <p:cNvGrpSpPr/>
          <p:nvPr/>
        </p:nvGrpSpPr>
        <p:grpSpPr>
          <a:xfrm>
            <a:off x="6106180" y="2935280"/>
            <a:ext cx="2985588" cy="2859419"/>
            <a:chOff x="5876334" y="3069010"/>
            <a:chExt cx="2711182" cy="3336322"/>
          </a:xfrm>
        </p:grpSpPr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4" y="3239253"/>
              <a:ext cx="2711182" cy="3166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Rectangle 61"/>
            <p:cNvSpPr/>
            <p:nvPr/>
          </p:nvSpPr>
          <p:spPr>
            <a:xfrm>
              <a:off x="6156175" y="3069010"/>
              <a:ext cx="242315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/>
              <p:cNvSpPr txBox="1"/>
              <p:nvPr/>
            </p:nvSpPr>
            <p:spPr>
              <a:xfrm>
                <a:off x="3131840" y="3497408"/>
                <a:ext cx="2808312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𝐽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quasi-constant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17 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kHz</m:t>
                    </m:r>
                  </m:oMath>
                </a14:m>
                <a:r>
                  <a:rPr lang="fr-FR" b="0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5 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endParaRPr lang="fr-FR" b="0" i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0" i="0" dirty="0" smtClean="0">
                    <a:latin typeface="Cambria Math"/>
                    <a:ea typeface="Linux Libertine G" panose="02000503000000000000" pitchFamily="2" charset="0"/>
                  </a:rPr>
                  <a:t>temps caractéristique :</a:t>
                </a:r>
                <a:r>
                  <a:rPr lang="fr-FR" dirty="0">
                    <a:latin typeface="Cambria Math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Cambria Math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4</m:t>
                        </m:r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den>
                    </m:f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∼15 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</m:oMath>
                </a14:m>
                <a:endParaRPr lang="fr-FR" dirty="0" smtClean="0"/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contrôlé par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𝐹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𝐵</m:t>
                    </m:r>
                  </m:oMath>
                </a14:m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𝑍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Ω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Δ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exploration du diag. de phase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59" name="ZoneTexte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3497408"/>
                <a:ext cx="2808312" cy="2585323"/>
              </a:xfrm>
              <a:prstGeom prst="rect">
                <a:avLst/>
              </a:prstGeom>
              <a:blipFill rotWithShape="1">
                <a:blip r:embed="rId5"/>
                <a:stretch>
                  <a:fillRect l="-1299" t="-939" r="-3463" b="-2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433597"/>
            <a:ext cx="2891064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Hamiltonien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XXZ d'une chaîne de Rydberg circulaires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20</a:t>
            </a:fld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1646436" y="620688"/>
                <a:ext cx="5832648" cy="646331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Extension à une chaîne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atomes</a:t>
                </a:r>
                <a: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hamiltonien XXZ d'une chaîne 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spins 1/2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436" y="620688"/>
                <a:ext cx="5832648" cy="64633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e 43"/>
          <p:cNvGrpSpPr/>
          <p:nvPr/>
        </p:nvGrpSpPr>
        <p:grpSpPr>
          <a:xfrm>
            <a:off x="683568" y="1340768"/>
            <a:ext cx="7830393" cy="1738757"/>
            <a:chOff x="264204" y="889372"/>
            <a:chExt cx="6380134" cy="1304068"/>
          </a:xfrm>
        </p:grpSpPr>
        <p:sp>
          <p:nvSpPr>
            <p:cNvPr id="46" name="Rounded Rectangle 1"/>
            <p:cNvSpPr/>
            <p:nvPr/>
          </p:nvSpPr>
          <p:spPr>
            <a:xfrm>
              <a:off x="653777" y="1531452"/>
              <a:ext cx="1146810" cy="6467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7" name="Rounded Rectangle 2"/>
            <p:cNvSpPr/>
            <p:nvPr/>
          </p:nvSpPr>
          <p:spPr>
            <a:xfrm>
              <a:off x="1981562" y="1531452"/>
              <a:ext cx="2029778" cy="646748"/>
            </a:xfrm>
            <a:prstGeom prst="roundRect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Rounded Rectangle 3"/>
            <p:cNvSpPr/>
            <p:nvPr/>
          </p:nvSpPr>
          <p:spPr>
            <a:xfrm>
              <a:off x="5120049" y="1546692"/>
              <a:ext cx="820103" cy="64674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9" name="Rounded Rectangle 4"/>
            <p:cNvSpPr/>
            <p:nvPr/>
          </p:nvSpPr>
          <p:spPr>
            <a:xfrm>
              <a:off x="4193267" y="1531452"/>
              <a:ext cx="778193" cy="646748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0" name="Left Brace 5"/>
            <p:cNvSpPr/>
            <p:nvPr/>
          </p:nvSpPr>
          <p:spPr>
            <a:xfrm rot="5400000">
              <a:off x="4470467" y="1030058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1" name="Text Box 41"/>
            <p:cNvSpPr txBox="1"/>
            <p:nvPr/>
          </p:nvSpPr>
          <p:spPr>
            <a:xfrm>
              <a:off x="3929602" y="929005"/>
              <a:ext cx="1365292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Champ magnétique</a:t>
              </a:r>
              <a:b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longitudinal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52" name="Left Brace 7"/>
            <p:cNvSpPr/>
            <p:nvPr/>
          </p:nvSpPr>
          <p:spPr>
            <a:xfrm rot="5400000">
              <a:off x="2885484" y="410359"/>
              <a:ext cx="190500" cy="194691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3" name="Left Brace 9"/>
            <p:cNvSpPr/>
            <p:nvPr/>
          </p:nvSpPr>
          <p:spPr>
            <a:xfrm rot="5400000">
              <a:off x="1091185" y="880948"/>
              <a:ext cx="190500" cy="1005734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54" name="Picture 46" descr="imgtemp_10xfoq-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4204" y="1625749"/>
              <a:ext cx="5612130" cy="5000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5" name="Text Box 43"/>
            <p:cNvSpPr txBox="1"/>
            <p:nvPr/>
          </p:nvSpPr>
          <p:spPr>
            <a:xfrm>
              <a:off x="2185306" y="929005"/>
              <a:ext cx="1719971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zh-CN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Couplage de spins transverse</a:t>
              </a:r>
              <a:endParaRPr lang="zh-CN" altLang="vi-VN" sz="1400" dirty="0">
                <a:latin typeface="Linux Libertine G" panose="02000503000000000000" pitchFamily="2" charset="0"/>
                <a:ea typeface="DejaVu Sans" panose="020B0603030804020204"/>
              </a:endParaRPr>
            </a:p>
          </p:txBody>
        </p:sp>
        <p:sp>
          <p:nvSpPr>
            <p:cNvPr id="56" name="Text Box 45"/>
            <p:cNvSpPr txBox="1"/>
            <p:nvPr/>
          </p:nvSpPr>
          <p:spPr>
            <a:xfrm>
              <a:off x="323528" y="889372"/>
              <a:ext cx="1702073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Couplage de spins longitudinal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57" name="Left Brace 5"/>
            <p:cNvSpPr/>
            <p:nvPr/>
          </p:nvSpPr>
          <p:spPr>
            <a:xfrm rot="5400000">
              <a:off x="5458003" y="1030057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8" name="Text Box 41"/>
            <p:cNvSpPr txBox="1"/>
            <p:nvPr/>
          </p:nvSpPr>
          <p:spPr>
            <a:xfrm>
              <a:off x="5271342" y="929005"/>
              <a:ext cx="1372996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Champ magnétique</a:t>
              </a:r>
              <a:b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transverse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636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539552" y="836712"/>
                <a:ext cx="7511271" cy="1864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Nouvelle proposition de simulateur quantique avec des atomes de Rydberg circulaires piégés par laser 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interactions fortes et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hamiltonien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contrôlé</a:t>
                </a:r>
                <a:endParaRPr lang="fr-FR" b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très longues durées de vie: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&gt;1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~</m:t>
                    </m:r>
                    <m:sSup>
                      <m:sSupPr>
                        <m:ctrlPr>
                          <a:rPr lang="fr-FR" b="1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𝟏𝟎</m:t>
                        </m:r>
                      </m:e>
                      <m:sup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𝟒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−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𝟓</m:t>
                        </m:r>
                      </m:sup>
                    </m:sSup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 </m:t>
                    </m:r>
                  </m:oMath>
                </a14:m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temps d'échange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préparation déterministe et détection de chaque atome (single site)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836712"/>
                <a:ext cx="7511271" cy="1864228"/>
              </a:xfrm>
              <a:prstGeom prst="rect">
                <a:avLst/>
              </a:prstGeom>
              <a:blipFill rotWithShape="1">
                <a:blip r:embed="rId4"/>
                <a:stretch>
                  <a:fillRect l="-568" t="-1634" r="-406" b="-42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3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Un bon simulateur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587671" y="3827671"/>
            <a:ext cx="6255239" cy="2541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u="sng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Avec un simulateur en état de marche :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Validation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(</a:t>
            </a:r>
            <a:r>
              <a:rPr lang="fr-FR" dirty="0" err="1">
                <a:latin typeface="Linux Libertine G" panose="02000503000000000000" pitchFamily="2" charset="0"/>
                <a:ea typeface="Linux Libertine G" panose="02000503000000000000" pitchFamily="2" charset="0"/>
              </a:rPr>
              <a:t>benchmarking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) sur des phases connues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Trempes et processus hors-équilibre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Désordre : transport et localisation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Deux chaînes côte-à-côte : phase de Haldane pour des spins 1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Extension de la géométrie à deux ou trois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dimensions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4"/>
              <p:cNvSpPr txBox="1"/>
              <p:nvPr/>
            </p:nvSpPr>
            <p:spPr>
              <a:xfrm>
                <a:off x="395536" y="2929739"/>
                <a:ext cx="3168352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promet un très bon simulateur quantique !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6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929739"/>
                <a:ext cx="3168352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2345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594"/>
    </mc:Choice>
    <mc:Fallback xmlns="">
      <p:transition advTm="6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697182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76456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2130426"/>
            <a:ext cx="8208912" cy="14700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II. Des atomes de Rydberg circulaires sur puce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15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 descr="D:\Documents Tigrane\manuscrit-git\soutenance\figures\levels_5S-50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454201" cy="432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le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circulaire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le p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kern="1200" baseline="300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87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Rb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3216571" y="5802294"/>
                <a:ext cx="5544616" cy="369332"/>
              </a:xfrm>
              <a:prstGeom prst="rect">
                <a:avLst/>
              </a:prstGeom>
              <a:solidFill>
                <a:srgbClr val="F9CB07">
                  <a:alpha val="49804"/>
                </a:srgb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3. Passage adiabatique RF depuis le niveau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|50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F</m:t>
                    </m:r>
                    <m:r>
                      <a:rPr lang="fr-FR" b="0" i="1" smtClean="0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𝑚</m:t>
                    </m:r>
                    <m:r>
                      <a:rPr lang="fr-FR" b="0" i="1" smtClean="0">
                        <a:latin typeface="Cambria Math"/>
                      </a:rPr>
                      <m:t>=2〉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71" y="5802294"/>
                <a:ext cx="5544616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216571" y="4443434"/>
                <a:ext cx="5544616" cy="394210"/>
              </a:xfrm>
              <a:prstGeom prst="rect">
                <a:avLst/>
              </a:prstGeom>
              <a:gradFill>
                <a:gsLst>
                  <a:gs pos="0">
                    <a:srgbClr val="00B0F0">
                      <a:alpha val="51000"/>
                    </a:srgbClr>
                  </a:gs>
                  <a:gs pos="100000">
                    <a:srgbClr val="FF0000">
                      <a:alpha val="5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1. Excitation laser du niveau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|50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5/2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/>
                      </a:rPr>
                      <m:t>5/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2〉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71" y="4443434"/>
                <a:ext cx="5544616" cy="3942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216571" y="4967880"/>
                <a:ext cx="5544616" cy="369332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2. Excitation microonde du niveau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|50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F</m:t>
                    </m:r>
                    <m:r>
                      <a:rPr lang="fr-FR" i="1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𝑚</m:t>
                    </m:r>
                    <m:r>
                      <a:rPr lang="fr-FR" i="1">
                        <a:latin typeface="Cambria Math"/>
                      </a:rPr>
                      <m:t>=2〉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71" y="4967880"/>
                <a:ext cx="5544616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4872755" y="5410896"/>
            <a:ext cx="216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"Branchement Stark"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44563" y="4365104"/>
            <a:ext cx="5675909" cy="1944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15816" y="1124744"/>
            <a:ext cx="1224136" cy="316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93832" y="716503"/>
                <a:ext cx="3270056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Moment cinétique élevé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passage adiabatique RF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+</m:t>
                        </m:r>
                      </m:sup>
                    </m:sSup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 défaut quantique déplace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les niveaux de faible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𝑚</m:t>
                    </m:r>
                  </m:oMath>
                </a14:m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32" y="716503"/>
                <a:ext cx="3270056" cy="1200329"/>
              </a:xfrm>
              <a:prstGeom prst="rect">
                <a:avLst/>
              </a:prstGeom>
              <a:blipFill rotWithShape="1">
                <a:blip r:embed="rId9"/>
                <a:stretch>
                  <a:fillRect l="-928" t="-2020" b="-70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971600" y="2276872"/>
            <a:ext cx="208823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5576" y="2924944"/>
            <a:ext cx="230425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79512" y="3717032"/>
            <a:ext cx="2880320" cy="2063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1" name="Picture 5" descr="D:\Documents Tigrane\manuscrit-git\soutenance\figures\spearhead_hydroge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213884"/>
            <a:ext cx="4608512" cy="264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538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6" grpId="0"/>
      <p:bldP spid="11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107504" y="631721"/>
            <a:ext cx="3035455" cy="4165431"/>
            <a:chOff x="40127" y="1063769"/>
            <a:chExt cx="3035455" cy="4165431"/>
          </a:xfrm>
        </p:grpSpPr>
        <p:pic>
          <p:nvPicPr>
            <p:cNvPr id="2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27" y="1063769"/>
              <a:ext cx="3035455" cy="4165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763688" y="1063770"/>
              <a:ext cx="1152128" cy="533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Une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puce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en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environnement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cryogénique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24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7308304" y="692696"/>
            <a:ext cx="1748427" cy="5597344"/>
            <a:chOff x="6948264" y="868070"/>
            <a:chExt cx="1748427" cy="5597344"/>
          </a:xfrm>
        </p:grpSpPr>
        <p:sp>
          <p:nvSpPr>
            <p:cNvPr id="41" name="ZoneTexte 40"/>
            <p:cNvSpPr txBox="1"/>
            <p:nvPr/>
          </p:nvSpPr>
          <p:spPr>
            <a:xfrm>
              <a:off x="7309356" y="868070"/>
              <a:ext cx="1026243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2D-MOT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« QUAD-MOT »</a:t>
              </a:r>
            </a:p>
            <a:p>
              <a:pPr algn="ctr"/>
              <a:r>
                <a:rPr lang="fr-FR" sz="12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(gros volume de capture)</a:t>
              </a:r>
              <a:endParaRPr lang="fr-FR" sz="12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7367866" y="2924944"/>
              <a:ext cx="909223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U-MOT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7036845" y="4257962"/>
              <a:ext cx="1571264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« piège Z </a:t>
              </a:r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»</a:t>
              </a:r>
            </a:p>
            <a:p>
              <a:pPr algn="ctr"/>
              <a:r>
                <a:rPr lang="fr-FR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Ioffe</a:t>
              </a:r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-Pritchard</a:t>
              </a:r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7098561" y="5819083"/>
              <a:ext cx="1447832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Nuage froid</a:t>
              </a:r>
            </a:p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jusqu'au BEC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48" name="Connecteur droit avec flèche 47"/>
            <p:cNvCxnSpPr>
              <a:stCxn id="43" idx="2"/>
              <a:endCxn id="46" idx="0"/>
            </p:cNvCxnSpPr>
            <p:nvPr/>
          </p:nvCxnSpPr>
          <p:spPr>
            <a:xfrm flipH="1">
              <a:off x="7822477" y="3294276"/>
              <a:ext cx="1" cy="963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7077722" y="3532366"/>
              <a:ext cx="14895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Mélasse optique</a:t>
              </a:r>
            </a:p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Pompage Zeeman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0" name="Connecteur droit avec flèche 49"/>
            <p:cNvCxnSpPr>
              <a:stCxn id="46" idx="2"/>
              <a:endCxn id="47" idx="0"/>
            </p:cNvCxnSpPr>
            <p:nvPr/>
          </p:nvCxnSpPr>
          <p:spPr>
            <a:xfrm>
              <a:off x="7822477" y="4904293"/>
              <a:ext cx="0" cy="9147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ZoneTexte 50"/>
            <p:cNvSpPr txBox="1"/>
            <p:nvPr/>
          </p:nvSpPr>
          <p:spPr>
            <a:xfrm>
              <a:off x="7137086" y="5147900"/>
              <a:ext cx="137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Refroidissement </a:t>
              </a:r>
              <a:r>
                <a:rPr lang="fr-FR" sz="1400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évaporatif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 RF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2" name="Connecteur droit avec flèche 51"/>
            <p:cNvCxnSpPr>
              <a:stCxn id="41" idx="2"/>
              <a:endCxn id="42" idx="0"/>
            </p:cNvCxnSpPr>
            <p:nvPr/>
          </p:nvCxnSpPr>
          <p:spPr>
            <a:xfrm>
              <a:off x="7822478" y="1237402"/>
              <a:ext cx="0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7173101" y="1423809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Jet vertical lent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5" name="Connecteur droit avec flèche 54"/>
            <p:cNvCxnSpPr/>
            <p:nvPr/>
          </p:nvCxnSpPr>
          <p:spPr>
            <a:xfrm>
              <a:off x="7822478" y="2470830"/>
              <a:ext cx="0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360484" y="699661"/>
                <a:ext cx="3587780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Cryostat qui préserve les atomes de Rydberg en limitant le rayonnement du corps noir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Puce à atomes pour faire de petits nuages d'atomes ultra-froids de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fr-FR" b="0" i="1" smtClean="0">
                            <a:latin typeface="Cambria Math"/>
                          </a:rPr>
                        </m:ctrlPr>
                      </m:sPrePr>
                      <m:sub/>
                      <m:sup>
                        <m:r>
                          <a:rPr lang="fr-FR" b="0" i="1" smtClean="0">
                            <a:latin typeface="Cambria Math"/>
                          </a:rPr>
                          <m:t>87</m:t>
                        </m:r>
                      </m:sup>
                      <m:e>
                        <m:r>
                          <a:rPr lang="fr-FR" b="0" i="1" smtClean="0">
                            <a:latin typeface="Cambria Math"/>
                          </a:rPr>
                          <m:t>𝑅</m:t>
                        </m:r>
                      </m:e>
                    </m:sPre>
                    <m:r>
                      <a:rPr lang="fr-FR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fr-FR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Imagerie par absorption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484" y="699661"/>
                <a:ext cx="3587780" cy="2585323"/>
              </a:xfrm>
              <a:prstGeom prst="rect">
                <a:avLst/>
              </a:prstGeom>
              <a:blipFill rotWithShape="1">
                <a:blip r:embed="rId6"/>
                <a:stretch>
                  <a:fillRect l="-846" t="-939" r="-677" b="-2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e 8"/>
          <p:cNvGrpSpPr>
            <a:grpSpLocks/>
          </p:cNvGrpSpPr>
          <p:nvPr/>
        </p:nvGrpSpPr>
        <p:grpSpPr bwMode="auto">
          <a:xfrm>
            <a:off x="4211960" y="3692635"/>
            <a:ext cx="2808312" cy="2155042"/>
            <a:chOff x="4611974" y="3284984"/>
            <a:chExt cx="4064482" cy="3240360"/>
          </a:xfrm>
        </p:grpSpPr>
        <p:pic>
          <p:nvPicPr>
            <p:cNvPr id="30" name="Image 7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34" t="19427" r="27423" b="16010"/>
            <a:stretch>
              <a:fillRect/>
            </a:stretch>
          </p:blipFill>
          <p:spPr bwMode="auto">
            <a:xfrm>
              <a:off x="4860032" y="3370886"/>
              <a:ext cx="2590246" cy="315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ZoneTexte 30"/>
            <p:cNvSpPr txBox="1"/>
            <p:nvPr/>
          </p:nvSpPr>
          <p:spPr>
            <a:xfrm>
              <a:off x="7379659" y="3284984"/>
              <a:ext cx="452991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4787842" y="6156032"/>
              <a:ext cx="452990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7292614" y="4220693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787842" y="5373019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4611974" y="3716440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0y</a:t>
              </a:r>
              <a:endParaRPr lang="fr-FR" baseline="-250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cxnSp>
          <p:nvCxnSpPr>
            <p:cNvPr id="36" name="Connecteur droit avec flèche 35"/>
            <p:cNvCxnSpPr/>
            <p:nvPr/>
          </p:nvCxnSpPr>
          <p:spPr>
            <a:xfrm flipV="1">
              <a:off x="5031213" y="3716440"/>
              <a:ext cx="692809" cy="216616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/>
            <p:cNvSpPr txBox="1"/>
            <p:nvPr/>
          </p:nvSpPr>
          <p:spPr>
            <a:xfrm>
              <a:off x="5853702" y="5357039"/>
              <a:ext cx="557800" cy="3391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dirty="0">
                  <a:solidFill>
                    <a:schemeClr val="accent3">
                      <a:lumMod val="50000"/>
                    </a:schemeClr>
                  </a:solidFill>
                  <a:latin typeface="Tw Cen MT" panose="020B0602020104020603" pitchFamily="34" charset="0"/>
                  <a:cs typeface="+mn-cs"/>
                </a:rPr>
                <a:t>Puce</a:t>
              </a:r>
              <a:endParaRPr lang="fr-FR" sz="1600" baseline="-25000" dirty="0">
                <a:solidFill>
                  <a:schemeClr val="accent3">
                    <a:lumMod val="50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8" name="ZoneTexte 299"/>
            <p:cNvSpPr txBox="1">
              <a:spLocks noChangeArrowheads="1"/>
            </p:cNvSpPr>
            <p:nvPr/>
          </p:nvSpPr>
          <p:spPr bwMode="auto">
            <a:xfrm>
              <a:off x="5818589" y="3501008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>
                  <a:solidFill>
                    <a:srgbClr val="78800A"/>
                  </a:solidFill>
                  <a:latin typeface="Tw Cen MT" pitchFamily="34" charset="0"/>
                </a:rPr>
                <a:t>B</a:t>
              </a:r>
              <a:r>
                <a:rPr lang="pt-BR" altLang="fr-FR" baseline="-25000">
                  <a:solidFill>
                    <a:srgbClr val="78800A"/>
                  </a:solidFill>
                  <a:latin typeface="Tw Cen MT" pitchFamily="34" charset="0"/>
                </a:rPr>
                <a:t>QUAD</a:t>
              </a:r>
              <a:endParaRPr lang="fr-FR" altLang="fr-FR" baseline="-25000">
                <a:solidFill>
                  <a:srgbClr val="78800A"/>
                </a:solidFill>
                <a:latin typeface="Tw Cen MT" pitchFamily="34" charset="0"/>
              </a:endParaRPr>
            </a:p>
          </p:txBody>
        </p:sp>
        <p:cxnSp>
          <p:nvCxnSpPr>
            <p:cNvPr id="39" name="Connecteur droit 38"/>
            <p:cNvCxnSpPr>
              <a:endCxn id="38" idx="2"/>
            </p:cNvCxnSpPr>
            <p:nvPr/>
          </p:nvCxnSpPr>
          <p:spPr>
            <a:xfrm flipV="1">
              <a:off x="6082862" y="3870912"/>
              <a:ext cx="85269" cy="214840"/>
            </a:xfrm>
            <a:prstGeom prst="line">
              <a:avLst/>
            </a:prstGeom>
            <a:ln w="15875">
              <a:solidFill>
                <a:srgbClr val="7880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e 317"/>
            <p:cNvGrpSpPr>
              <a:grpSpLocks/>
            </p:cNvGrpSpPr>
            <p:nvPr/>
          </p:nvGrpSpPr>
          <p:grpSpPr bwMode="auto">
            <a:xfrm>
              <a:off x="7237070" y="4818638"/>
              <a:ext cx="1439386" cy="1037148"/>
              <a:chOff x="7165062" y="5666765"/>
              <a:chExt cx="1439386" cy="1037148"/>
            </a:xfrm>
          </p:grpSpPr>
          <p:cxnSp>
            <p:nvCxnSpPr>
              <p:cNvPr id="56" name="Connecteur droit avec flèche 55"/>
              <p:cNvCxnSpPr/>
              <p:nvPr/>
            </p:nvCxnSpPr>
            <p:spPr>
              <a:xfrm flipH="1">
                <a:off x="7378709" y="6443088"/>
                <a:ext cx="474308" cy="9055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avec flèche 56"/>
              <p:cNvCxnSpPr/>
              <p:nvPr/>
            </p:nvCxnSpPr>
            <p:spPr>
              <a:xfrm flipV="1">
                <a:off x="7853017" y="5912202"/>
                <a:ext cx="0" cy="53088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avec flèche 57"/>
              <p:cNvCxnSpPr/>
              <p:nvPr/>
            </p:nvCxnSpPr>
            <p:spPr>
              <a:xfrm>
                <a:off x="7851240" y="6443088"/>
                <a:ext cx="538260" cy="14737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ZoneTexte 313"/>
              <p:cNvSpPr txBox="1">
                <a:spLocks noChangeArrowheads="1"/>
              </p:cNvSpPr>
              <p:nvPr/>
            </p:nvSpPr>
            <p:spPr bwMode="auto">
              <a:xfrm>
                <a:off x="7165062" y="6365359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x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0" name="ZoneTexte 314"/>
              <p:cNvSpPr txBox="1">
                <a:spLocks noChangeArrowheads="1"/>
              </p:cNvSpPr>
              <p:nvPr/>
            </p:nvSpPr>
            <p:spPr bwMode="auto">
              <a:xfrm>
                <a:off x="8317190" y="6309320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y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1" name="ZoneTexte 315"/>
              <p:cNvSpPr txBox="1">
                <a:spLocks noChangeArrowheads="1"/>
              </p:cNvSpPr>
              <p:nvPr/>
            </p:nvSpPr>
            <p:spPr bwMode="auto">
              <a:xfrm>
                <a:off x="7812360" y="5666765"/>
                <a:ext cx="27443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z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</p:grp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29" y="3773675"/>
            <a:ext cx="3440049" cy="191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4314994" y="4280787"/>
            <a:ext cx="2161169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 fin de compte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10 µm   à  100 µm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100 </a:t>
            </a: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nK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 à  10 µK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011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6371"/>
    </mc:Choice>
    <mc:Fallback xmlns="">
      <p:transition advTm="56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et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détecter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des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niveaux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Rydberg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24944" y="3098722"/>
            <a:ext cx="3570272" cy="218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24" y="1196752"/>
            <a:ext cx="3515112" cy="14369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22825"/>
            <a:ext cx="4680520" cy="2073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771800" y="5281388"/>
                <a:ext cx="4354253" cy="923330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 signal d'ionisation permet de distinguer les différents niveaux de Rydberg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spectroscopie Rydberg</a:t>
                </a:r>
                <a:endParaRPr lang="fr-FR" b="1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281388"/>
                <a:ext cx="4354253" cy="923330"/>
              </a:xfrm>
              <a:prstGeom prst="roundRect">
                <a:avLst>
                  <a:gd name="adj" fmla="val 0"/>
                </a:avLst>
              </a:prstGeom>
              <a:blipFill rotWithShape="1">
                <a:blip r:embed="rId8"/>
                <a:stretch>
                  <a:fillRect t="-3268" b="-8497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475656" y="1079922"/>
                <a:ext cx="3240359" cy="6712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Excitation laser à deux photons du niveau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50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>
                            <a:latin typeface="Cambria Math"/>
                          </a:rPr>
                          <m:t>5/2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079922"/>
                <a:ext cx="3240359" cy="671209"/>
              </a:xfrm>
              <a:prstGeom prst="rect">
                <a:avLst/>
              </a:prstGeom>
              <a:blipFill rotWithShape="1">
                <a:blip r:embed="rId9"/>
                <a:stretch>
                  <a:fillRect t="-4505" r="-938" b="-9910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2" name="Picture 2" descr="D:\Documents Tigrane\manuscrit-git\soutenance\figures\levels_lase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021" y="1412776"/>
            <a:ext cx="1650614" cy="322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378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35496" y="2675616"/>
            <a:ext cx="5184576" cy="3345672"/>
            <a:chOff x="251520" y="2891640"/>
            <a:chExt cx="5184576" cy="3345672"/>
          </a:xfrm>
        </p:grpSpPr>
        <p:grpSp>
          <p:nvGrpSpPr>
            <p:cNvPr id="21" name="Groupe 20"/>
            <p:cNvGrpSpPr/>
            <p:nvPr/>
          </p:nvGrpSpPr>
          <p:grpSpPr>
            <a:xfrm>
              <a:off x="251520" y="2891640"/>
              <a:ext cx="5184576" cy="3345672"/>
              <a:chOff x="107504" y="2692613"/>
              <a:chExt cx="5184576" cy="3345672"/>
            </a:xfrm>
          </p:grpSpPr>
          <p:pic>
            <p:nvPicPr>
              <p:cNvPr id="2969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2692613"/>
                <a:ext cx="5184576" cy="3345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9" name="Connecteur droit 28"/>
              <p:cNvCxnSpPr/>
              <p:nvPr/>
            </p:nvCxnSpPr>
            <p:spPr>
              <a:xfrm>
                <a:off x="2817688" y="2831061"/>
                <a:ext cx="0" cy="2991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Rectangle 26"/>
            <p:cNvSpPr/>
            <p:nvPr/>
          </p:nvSpPr>
          <p:spPr>
            <a:xfrm>
              <a:off x="251520" y="2924951"/>
              <a:ext cx="288032" cy="223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22837" y="2958080"/>
              <a:ext cx="288032" cy="223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des </a:t>
            </a:r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atomes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Rydberg sur puce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26</a:t>
            </a:fld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9540552" y="3581371"/>
            <a:ext cx="3456055" cy="1964626"/>
            <a:chOff x="5508104" y="3984654"/>
            <a:chExt cx="3456055" cy="1964626"/>
          </a:xfrm>
        </p:grpSpPr>
        <p:grpSp>
          <p:nvGrpSpPr>
            <p:cNvPr id="4" name="Groupe 3"/>
            <p:cNvGrpSpPr/>
            <p:nvPr/>
          </p:nvGrpSpPr>
          <p:grpSpPr>
            <a:xfrm>
              <a:off x="5508104" y="3984654"/>
              <a:ext cx="3456055" cy="1964626"/>
              <a:chOff x="5517009" y="3984654"/>
              <a:chExt cx="3456055" cy="1964626"/>
            </a:xfrm>
          </p:grpSpPr>
          <p:pic>
            <p:nvPicPr>
              <p:cNvPr id="13" name="Image 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83" t="10519" r="13564" b="26897"/>
              <a:stretch>
                <a:fillRect/>
              </a:stretch>
            </p:blipFill>
            <p:spPr bwMode="auto">
              <a:xfrm>
                <a:off x="5517009" y="3984654"/>
                <a:ext cx="3456055" cy="1964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ZoneTexte 37"/>
              <p:cNvSpPr txBox="1">
                <a:spLocks noChangeArrowheads="1"/>
              </p:cNvSpPr>
              <p:nvPr/>
            </p:nvSpPr>
            <p:spPr bwMode="auto">
              <a:xfrm>
                <a:off x="6027452" y="4255990"/>
                <a:ext cx="1117645" cy="307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400" dirty="0">
                    <a:latin typeface="Linux Libertine G" panose="02000503000000000000" pitchFamily="2" charset="0"/>
                    <a:ea typeface="Linux Libertine G" panose="02000503000000000000" pitchFamily="2" charset="0"/>
                    <a:cs typeface="Times New Roman" panose="02020603050405020304" pitchFamily="18" charset="0"/>
                  </a:rPr>
                  <a:t>Après dépôt:</a:t>
                </a:r>
                <a:endParaRPr lang="fr-FR" altLang="fr-FR" sz="1400" dirty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ZoneTexte 39"/>
            <p:cNvSpPr txBox="1">
              <a:spLocks noChangeArrowheads="1"/>
            </p:cNvSpPr>
            <p:nvPr/>
          </p:nvSpPr>
          <p:spPr bwMode="auto">
            <a:xfrm>
              <a:off x="7821267" y="4710055"/>
              <a:ext cx="708868" cy="27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200" dirty="0">
                  <a:solidFill>
                    <a:srgbClr val="0000FF"/>
                  </a:solidFill>
                  <a:latin typeface="Tw Cen MT" pitchFamily="34" charset="0"/>
                </a:rPr>
                <a:t>1,7 MHz</a:t>
              </a:r>
              <a:endParaRPr lang="fr-FR" altLang="fr-FR" sz="1200" dirty="0">
                <a:solidFill>
                  <a:srgbClr val="0000FF"/>
                </a:solidFill>
                <a:latin typeface="Tw Cen MT" pitchFamily="34" charset="0"/>
              </a:endParaRPr>
            </a:p>
          </p:txBody>
        </p:sp>
        <p:cxnSp>
          <p:nvCxnSpPr>
            <p:cNvPr id="20" name="Connecteur droit avec flèche 19"/>
            <p:cNvCxnSpPr/>
            <p:nvPr/>
          </p:nvCxnSpPr>
          <p:spPr bwMode="auto">
            <a:xfrm>
              <a:off x="7371209" y="4950743"/>
              <a:ext cx="504825" cy="0"/>
            </a:xfrm>
            <a:prstGeom prst="straightConnector1">
              <a:avLst/>
            </a:prstGeom>
            <a:ln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ZoneTexte 7"/>
          <p:cNvSpPr txBox="1"/>
          <p:nvPr/>
        </p:nvSpPr>
        <p:spPr>
          <a:xfrm>
            <a:off x="179512" y="892165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Excitation d'atomes de Rydberg près d'une surface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dépôt lent d'atomes de Rb sur la puce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effet Stark inhomogène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971601" y="1844824"/>
            <a:ext cx="3456383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Solution : dépôt saturant contrôlé avec des </a:t>
            </a: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dispenseurs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5700982" y="478688"/>
            <a:ext cx="3211099" cy="2311261"/>
            <a:chOff x="5517009" y="826881"/>
            <a:chExt cx="3456055" cy="2321093"/>
          </a:xfrm>
        </p:grpSpPr>
        <p:pic>
          <p:nvPicPr>
            <p:cNvPr id="12" name="Imag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20" t="5026" r="13281" b="27151"/>
            <a:stretch>
              <a:fillRect/>
            </a:stretch>
          </p:blipFill>
          <p:spPr bwMode="auto">
            <a:xfrm>
              <a:off x="5517009" y="980728"/>
              <a:ext cx="3456055" cy="2167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Connecteur droit avec flèche 15"/>
            <p:cNvCxnSpPr/>
            <p:nvPr/>
          </p:nvCxnSpPr>
          <p:spPr bwMode="auto">
            <a:xfrm>
              <a:off x="7371209" y="2284065"/>
              <a:ext cx="72072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 bwMode="auto">
            <a:xfrm>
              <a:off x="7587109" y="2433290"/>
              <a:ext cx="6492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4"/>
            <p:cNvSpPr txBox="1">
              <a:spLocks noChangeArrowheads="1"/>
            </p:cNvSpPr>
            <p:nvPr/>
          </p:nvSpPr>
          <p:spPr bwMode="auto">
            <a:xfrm>
              <a:off x="8121217" y="2146202"/>
              <a:ext cx="675204" cy="27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200">
                  <a:latin typeface="Tw Cen MT" pitchFamily="34" charset="0"/>
                </a:rPr>
                <a:t>30 MHz</a:t>
              </a:r>
              <a:endParaRPr lang="fr-FR" altLang="fr-FR" sz="1200">
                <a:latin typeface="Tw Cen MT" pitchFamily="34" charset="0"/>
              </a:endParaRPr>
            </a:p>
          </p:txBody>
        </p:sp>
        <p:sp>
          <p:nvSpPr>
            <p:cNvPr id="19" name="ZoneTexte 18"/>
            <p:cNvSpPr txBox="1">
              <a:spLocks noChangeArrowheads="1"/>
            </p:cNvSpPr>
            <p:nvPr/>
          </p:nvSpPr>
          <p:spPr bwMode="auto">
            <a:xfrm>
              <a:off x="6696486" y="2007739"/>
              <a:ext cx="675204" cy="27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200" dirty="0">
                  <a:solidFill>
                    <a:srgbClr val="FF0000"/>
                  </a:solidFill>
                  <a:latin typeface="Tw Cen MT" pitchFamily="34" charset="0"/>
                </a:rPr>
                <a:t>40 MHz</a:t>
              </a:r>
              <a:endParaRPr lang="fr-FR" altLang="fr-FR" sz="1200" dirty="0">
                <a:solidFill>
                  <a:srgbClr val="FF0000"/>
                </a:solidFill>
                <a:latin typeface="Tw Cen MT" pitchFamily="34" charset="0"/>
              </a:endParaRPr>
            </a:p>
          </p:txBody>
        </p:sp>
        <p:sp>
          <p:nvSpPr>
            <p:cNvPr id="24" name="ZoneTexte 35"/>
            <p:cNvSpPr txBox="1">
              <a:spLocks noChangeArrowheads="1"/>
            </p:cNvSpPr>
            <p:nvPr/>
          </p:nvSpPr>
          <p:spPr bwMode="auto">
            <a:xfrm>
              <a:off x="6010583" y="1353830"/>
              <a:ext cx="11320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400" dirty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Avant </a:t>
              </a:r>
              <a:r>
                <a:rPr lang="pt-BR" alt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dépôt</a:t>
              </a:r>
              <a:endParaRPr lang="fr-FR" altLang="fr-FR" sz="1400" dirty="0"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ZoneTexte 37"/>
            <p:cNvSpPr txBox="1">
              <a:spLocks noChangeArrowheads="1"/>
            </p:cNvSpPr>
            <p:nvPr/>
          </p:nvSpPr>
          <p:spPr bwMode="auto">
            <a:xfrm>
              <a:off x="7855293" y="826881"/>
              <a:ext cx="1117645" cy="307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400" dirty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Après </a:t>
              </a:r>
              <a:r>
                <a:rPr lang="pt-BR" alt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dépôt</a:t>
              </a:r>
              <a:endParaRPr lang="fr-FR" altLang="fr-FR" sz="1400" dirty="0"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Connecteur droit 9"/>
            <p:cNvCxnSpPr/>
            <p:nvPr/>
          </p:nvCxnSpPr>
          <p:spPr>
            <a:xfrm>
              <a:off x="7034088" y="1661607"/>
              <a:ext cx="490240" cy="183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>
              <a:off x="8414115" y="1134575"/>
              <a:ext cx="262341" cy="422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713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Stark de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la transition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283968" y="2276872"/>
            <a:ext cx="2520280" cy="64633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Levée de dégénérescence par effet Stark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" y="764702"/>
            <a:ext cx="3625807" cy="221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èche droite 4"/>
          <p:cNvSpPr/>
          <p:nvPr/>
        </p:nvSpPr>
        <p:spPr>
          <a:xfrm rot="2803687">
            <a:off x="3635319" y="3038571"/>
            <a:ext cx="92322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 descr="D:\Documents Tigrane\manuscrit-git\soutenance\figures\Stark_levels_50D5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51" y="957792"/>
            <a:ext cx="3523042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D:\Documents Tigrane\manuscrit-git\soutenance\figures\stark_50D_fi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725" y="3645024"/>
            <a:ext cx="4322658" cy="242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980400" y="3356992"/>
                <a:ext cx="1781619" cy="3912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𝑦</m:t>
                          </m:r>
                        </m:sub>
                      </m:sSub>
                      <m:r>
                        <a:rPr lang="fr-FR" i="1">
                          <a:latin typeface="Cambria Math"/>
                          <a:ea typeface="Linux Libertine G" panose="02000503000000000000" pitchFamily="2" charset="0"/>
                        </a:rPr>
                        <m:t>=0,19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V</m:t>
                      </m:r>
                      <m: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cm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400" y="3356992"/>
                <a:ext cx="1781619" cy="391261"/>
              </a:xfrm>
              <a:prstGeom prst="rect">
                <a:avLst/>
              </a:prstGeom>
              <a:blipFill rotWithShape="1">
                <a:blip r:embed="rId8"/>
                <a:stretch>
                  <a:fillRect b="-60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251520" y="3044859"/>
                <a:ext cx="3096344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Optimisation du champ nul grâce à la raie spectrale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Largeur à mi-hauteur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𝑤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=347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kHz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44859"/>
                <a:ext cx="3096344" cy="1200329"/>
              </a:xfrm>
              <a:prstGeom prst="rect">
                <a:avLst/>
              </a:prstGeom>
              <a:blipFill rotWithShape="1">
                <a:blip r:embed="rId9"/>
                <a:stretch>
                  <a:fillRect l="-980" t="-2010" r="-11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672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Stark de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la transition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072795" y="2807866"/>
            <a:ext cx="19490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 variant le champ électrique</a:t>
            </a:r>
            <a:endParaRPr lang="en-US" dirty="0"/>
          </a:p>
        </p:txBody>
      </p:sp>
      <p:sp>
        <p:nvSpPr>
          <p:cNvPr id="5" name="Flèche droite 4"/>
          <p:cNvSpPr/>
          <p:nvPr/>
        </p:nvSpPr>
        <p:spPr>
          <a:xfrm rot="2052442" flipH="1" flipV="1">
            <a:off x="3618979" y="3424212"/>
            <a:ext cx="1131621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 descr="D:\Documents Tigrane\manuscrit-git\soutenance\figures\Stark_levels_50D5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92221"/>
            <a:ext cx="3600400" cy="95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D:\Documents Tigrane\manuscrit-git\soutenance\figures\stark_50D_fi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44071"/>
            <a:ext cx="4032447" cy="22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D:\Documents Tigrane\manuscrit-git\soutenance\figures\stark_50D_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3167971" cy="28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467544" y="4303033"/>
                <a:ext cx="3579826" cy="12445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Élargissement Stark inhomogène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visible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𝑗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=5/2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Calibration du champ imposé :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𝑦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𝑦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/(2,84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cm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)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303033"/>
                <a:ext cx="3579826" cy="1244571"/>
              </a:xfrm>
              <a:prstGeom prst="rect">
                <a:avLst/>
              </a:prstGeom>
              <a:blipFill rotWithShape="1">
                <a:blip r:embed="rId8"/>
                <a:stretch>
                  <a:fillRect l="-1019" t="-1942" r="-679" b="-9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991200" y="3748253"/>
                <a:ext cx="1781619" cy="3912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𝑦</m:t>
                          </m:r>
                        </m:sub>
                      </m:sSub>
                      <m:r>
                        <a:rPr lang="fr-FR" i="1">
                          <a:latin typeface="Cambria Math"/>
                          <a:ea typeface="Linux Libertine G" panose="02000503000000000000" pitchFamily="2" charset="0"/>
                        </a:rPr>
                        <m:t>=0,19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V</m:t>
                      </m:r>
                      <m: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cm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200" y="3748253"/>
                <a:ext cx="1781619" cy="391261"/>
              </a:xfrm>
              <a:prstGeom prst="rect">
                <a:avLst/>
              </a:prstGeom>
              <a:blipFill rotWithShape="1">
                <a:blip r:embed="rId9"/>
                <a:stretch>
                  <a:fillRect b="-60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9"/>
          <p:cNvCxnSpPr/>
          <p:nvPr/>
        </p:nvCxnSpPr>
        <p:spPr>
          <a:xfrm flipV="1">
            <a:off x="2782800" y="1209912"/>
            <a:ext cx="0" cy="210600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8677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/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 transition </a:t>
                </a:r>
                <a:r>
                  <a:rPr lang="en-US" sz="2400" b="1" dirty="0" err="1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microonde</a:t>
                </a:r>
                <a:r>
                  <a:rPr lang="en-US" sz="2400" b="1" dirty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50D </a:t>
                </a:r>
                <a14:m>
                  <m:oMath xmlns:m="http://schemas.openxmlformats.org/officeDocument/2006/math">
                    <m:r>
                      <a:rPr lang="fr-FR" sz="2400" b="1" i="1" dirty="0">
                        <a:solidFill>
                          <a:srgbClr val="000000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sz="2400" b="1" dirty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50F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2" name="Titr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  <a:blipFill rotWithShape="1">
                <a:blip r:embed="rId5"/>
                <a:stretch>
                  <a:fillRect t="-111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5" y="786731"/>
            <a:ext cx="4420225" cy="242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43711" y="1484784"/>
                <a:ext cx="3760033" cy="3164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Transférer les atomes depuis le niveau  </a:t>
                </a:r>
                <a14:m>
                  <m:oMath xmlns:m="http://schemas.openxmlformats.org/officeDocument/2006/math">
                    <m:r>
                      <a:rPr lang="fr-FR" b="0" i="1" smtClean="0">
                        <a:effectLst/>
                        <a:latin typeface="Cambria Math"/>
                      </a:rPr>
                      <m:t>50</m:t>
                    </m:r>
                    <m:sSub>
                      <m:sSubPr>
                        <m:ctrlPr>
                          <a:rPr lang="fr-FR" b="0" i="1" smtClean="0">
                            <a:effectLst/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effectLst/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 b="0" i="1" smtClean="0">
                            <a:effectLst/>
                            <a:latin typeface="Cambria Math"/>
                          </a:rPr>
                          <m:t>5/2</m:t>
                        </m:r>
                      </m:sub>
                    </m:sSub>
                  </m:oMath>
                </a14:m>
                <a:r>
                  <a:rPr lang="fr-FR" dirty="0" smtClean="0">
                    <a:effectLst/>
                  </a:rPr>
                  <a:t> </a:t>
                </a:r>
                <a:r>
                  <a:rPr lang="fr-FR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vers le niveau</a:t>
                </a:r>
                <a:r>
                  <a:rPr lang="fr-FR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effectLst/>
                        <a:latin typeface="Cambria Math"/>
                      </a:rPr>
                      <m:t>50</m:t>
                    </m:r>
                    <m:r>
                      <m:rPr>
                        <m:sty m:val="p"/>
                      </m:rPr>
                      <a:rPr lang="fr-FR" i="0" dirty="0" smtClean="0">
                        <a:effectLst/>
                        <a:latin typeface="Cambria Math"/>
                      </a:rPr>
                      <m:t>F</m:t>
                    </m:r>
                  </m:oMath>
                </a14:m>
                <a:r>
                  <a:rPr lang="fr-FR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 par une impulsion microonde proche de</a:t>
                </a:r>
                <a:r>
                  <a:rPr lang="fr-FR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effectLst/>
                        <a:latin typeface="Cambria Math"/>
                      </a:rPr>
                      <m:t>72,959 </m:t>
                    </m:r>
                    <m:r>
                      <m:rPr>
                        <m:sty m:val="p"/>
                      </m:rPr>
                      <a:rPr lang="fr-FR" b="0" i="0" smtClean="0">
                        <a:effectLst/>
                        <a:latin typeface="Cambria Math"/>
                      </a:rPr>
                      <m:t>GHz</m:t>
                    </m:r>
                  </m:oMath>
                </a14:m>
                <a:endParaRPr lang="en-US" dirty="0" smtClean="0">
                  <a:effectLst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Élargissement Stark inhomogène important sur cette transition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Impulsion </a:t>
                </a:r>
                <a14:m>
                  <m:oMath xmlns:m="http://schemas.openxmlformats.org/officeDocument/2006/math">
                    <m:r>
                      <a:rPr lang="fr-FR" b="0" i="1" smtClean="0">
                        <a:effectLst/>
                        <a:latin typeface="Cambria Math"/>
                        <a:ea typeface="Linux Libertine G" panose="02000503000000000000" pitchFamily="2" charset="0"/>
                      </a:rPr>
                      <m:t>𝜋</m:t>
                    </m:r>
                  </m:oMath>
                </a14:m>
                <a:r>
                  <a:rPr lang="en-US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: </a:t>
                </a:r>
                <a:r>
                  <a:rPr lang="en-US" dirty="0" err="1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largeur</a:t>
                </a:r>
                <a:r>
                  <a:rPr lang="en-US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limitée</a:t>
                </a:r>
                <a:r>
                  <a:rPr lang="en-US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par</a:t>
                </a:r>
                <a:r>
                  <a:rPr lang="en-US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la </a:t>
                </a:r>
                <a:r>
                  <a:rPr lang="en-US" dirty="0" err="1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</a:t>
                </a:r>
                <a:r>
                  <a:rPr lang="en-US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de </a:t>
                </a:r>
                <a:r>
                  <a:rPr lang="en-US" dirty="0" err="1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l'impulsion</a:t>
                </a:r>
                <a:r>
                  <a: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en-US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i="1">
                        <a:latin typeface="Cambria Math"/>
                        <a:ea typeface="Linux Libertine G" panose="02000503000000000000" pitchFamily="2" charset="0"/>
                      </a:rPr>
                      <m:t>w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≃</m:t>
                    </m:r>
                    <m:r>
                      <a:rPr lang="fr-FR" b="0" i="1" smtClean="0">
                        <a:effectLst/>
                        <a:latin typeface="Cambria Math"/>
                        <a:ea typeface="Linux Libertine G" panose="02000503000000000000" pitchFamily="2" charset="0"/>
                      </a:rPr>
                      <m:t>3,6 </m:t>
                    </m:r>
                    <m:r>
                      <m:rPr>
                        <m:sty m:val="p"/>
                      </m:rPr>
                      <a:rPr lang="fr-FR" b="0" i="0" smtClean="0">
                        <a:effectLst/>
                        <a:latin typeface="Cambria Math"/>
                        <a:ea typeface="Linux Libertine G" panose="02000503000000000000" pitchFamily="2" charset="0"/>
                      </a:rPr>
                      <m:t>MHz</m:t>
                    </m:r>
                  </m:oMath>
                </a14:m>
                <a:endParaRPr lang="en-US" dirty="0">
                  <a:effectLst/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11" y="1484784"/>
                <a:ext cx="3760033" cy="3164200"/>
              </a:xfrm>
              <a:prstGeom prst="rect">
                <a:avLst/>
              </a:prstGeom>
              <a:blipFill rotWithShape="1">
                <a:blip r:embed="rId7"/>
                <a:stretch>
                  <a:fillRect l="-1133" t="-962" r="-1942" b="-1923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70" name="Picture 2" descr="D:\Documents Tigrane\manuscrit-git\soutenance\figures\50D-50F_pipuls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88" y="3573017"/>
            <a:ext cx="4533661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774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que la simulation quantique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309600" y="908720"/>
            <a:ext cx="7592546" cy="923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Idée de Feynman (1982) : un système quantique en simule un autre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contrôle expérimental complet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conserve les propriétés importantes du système original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 rot="5400000">
            <a:off x="4252390" y="822500"/>
            <a:ext cx="3465003" cy="5966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e 17"/>
          <p:cNvGrpSpPr/>
          <p:nvPr/>
        </p:nvGrpSpPr>
        <p:grpSpPr>
          <a:xfrm>
            <a:off x="3275856" y="2287905"/>
            <a:ext cx="1808798" cy="1517992"/>
            <a:chOff x="2934006" y="798120"/>
            <a:chExt cx="1808798" cy="1531321"/>
          </a:xfrm>
        </p:grpSpPr>
        <p:pic>
          <p:nvPicPr>
            <p:cNvPr id="39" name="Picture 3" descr="i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4006" y="1043345"/>
              <a:ext cx="1808798" cy="128609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0" name="ZoneTexte 39"/>
            <p:cNvSpPr txBox="1"/>
            <p:nvPr/>
          </p:nvSpPr>
          <p:spPr>
            <a:xfrm>
              <a:off x="3344629" y="798120"/>
              <a:ext cx="882293" cy="2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Ions piégés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5254288" y="2287905"/>
            <a:ext cx="1771650" cy="1485022"/>
            <a:chOff x="2952580" y="2566071"/>
            <a:chExt cx="1771650" cy="1498062"/>
          </a:xfrm>
        </p:grpSpPr>
        <p:pic>
          <p:nvPicPr>
            <p:cNvPr id="37" name="Picture 117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952580" y="2798461"/>
              <a:ext cx="1771650" cy="12656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8" name="ZoneTexte 37"/>
            <p:cNvSpPr txBox="1"/>
            <p:nvPr/>
          </p:nvSpPr>
          <p:spPr>
            <a:xfrm>
              <a:off x="3347864" y="2566071"/>
              <a:ext cx="1257395" cy="2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en cavité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3191521" y="3933579"/>
            <a:ext cx="1872208" cy="1484692"/>
            <a:chOff x="4860032" y="814184"/>
            <a:chExt cx="1872208" cy="1497729"/>
          </a:xfrm>
        </p:grpSpPr>
        <p:pic>
          <p:nvPicPr>
            <p:cNvPr id="35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0940" y="1082831"/>
              <a:ext cx="1766888" cy="122908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6" name="ZoneTexte 35"/>
            <p:cNvSpPr txBox="1"/>
            <p:nvPr/>
          </p:nvSpPr>
          <p:spPr>
            <a:xfrm>
              <a:off x="4860032" y="814184"/>
              <a:ext cx="18722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Circuits supraconducteurs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6946050" y="2287905"/>
            <a:ext cx="1999297" cy="1545564"/>
            <a:chOff x="6685523" y="905248"/>
            <a:chExt cx="1999297" cy="1498062"/>
          </a:xfrm>
        </p:grpSpPr>
        <p:grpSp>
          <p:nvGrpSpPr>
            <p:cNvPr id="28" name="Group 6"/>
            <p:cNvGrpSpPr/>
            <p:nvPr/>
          </p:nvGrpSpPr>
          <p:grpSpPr>
            <a:xfrm>
              <a:off x="6685523" y="1141252"/>
              <a:ext cx="1999297" cy="1262058"/>
              <a:chOff x="10680" y="3027"/>
              <a:chExt cx="5247" cy="3312"/>
            </a:xfrm>
          </p:grpSpPr>
          <p:pic>
            <p:nvPicPr>
              <p:cNvPr id="30" name="Picture 1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55" y="3027"/>
                <a:ext cx="4372" cy="33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1" name="Picture 1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80" y="3193"/>
                <a:ext cx="3565" cy="298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9" name="ZoneTexte 28"/>
            <p:cNvSpPr txBox="1"/>
            <p:nvPr/>
          </p:nvSpPr>
          <p:spPr>
            <a:xfrm>
              <a:off x="7062820" y="905248"/>
              <a:ext cx="1404552" cy="268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ultra froids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7191703" y="3933579"/>
            <a:ext cx="1731645" cy="1511645"/>
            <a:chOff x="6804248" y="2376264"/>
            <a:chExt cx="1731645" cy="1524919"/>
          </a:xfrm>
        </p:grpSpPr>
        <p:pic>
          <p:nvPicPr>
            <p:cNvPr id="26" name="Picture 116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6804248" y="2653821"/>
              <a:ext cx="1731645" cy="124736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" name="ZoneTexte 26"/>
            <p:cNvSpPr txBox="1"/>
            <p:nvPr/>
          </p:nvSpPr>
          <p:spPr>
            <a:xfrm>
              <a:off x="7225537" y="2376264"/>
              <a:ext cx="1051891" cy="2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Spin-</a:t>
              </a:r>
              <a:r>
                <a:rPr lang="fr-FR" sz="1200" dirty="0" err="1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tronique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5211327" y="3933579"/>
            <a:ext cx="1734503" cy="1511645"/>
            <a:chOff x="4907133" y="2345471"/>
            <a:chExt cx="1734503" cy="1524919"/>
          </a:xfrm>
        </p:grpSpPr>
        <p:pic>
          <p:nvPicPr>
            <p:cNvPr id="24" name="Picture 8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07133" y="2559151"/>
              <a:ext cx="1734503" cy="131123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" name="ZoneTexte 24"/>
            <p:cNvSpPr txBox="1"/>
            <p:nvPr/>
          </p:nvSpPr>
          <p:spPr>
            <a:xfrm>
              <a:off x="5266635" y="2345471"/>
              <a:ext cx="1359218" cy="2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Molécules polaires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sp>
        <p:nvSpPr>
          <p:cNvPr id="41" name="ZoneTexte 40"/>
          <p:cNvSpPr txBox="1"/>
          <p:nvPr/>
        </p:nvSpPr>
        <p:spPr>
          <a:xfrm>
            <a:off x="2493410" y="5373235"/>
            <a:ext cx="540000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Avec des atomes de Rydberg ?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55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e 27"/>
          <p:cNvGrpSpPr/>
          <p:nvPr/>
        </p:nvGrpSpPr>
        <p:grpSpPr>
          <a:xfrm>
            <a:off x="107505" y="3068960"/>
            <a:ext cx="4133354" cy="2821571"/>
            <a:chOff x="107505" y="3140857"/>
            <a:chExt cx="4133354" cy="2821571"/>
          </a:xfrm>
        </p:grpSpPr>
        <p:pic>
          <p:nvPicPr>
            <p:cNvPr id="3379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7505" y="3140857"/>
              <a:ext cx="4133354" cy="2821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Connecteur droit 13"/>
            <p:cNvCxnSpPr/>
            <p:nvPr/>
          </p:nvCxnSpPr>
          <p:spPr>
            <a:xfrm flipV="1">
              <a:off x="3270489" y="3168000"/>
              <a:ext cx="0" cy="2250000"/>
            </a:xfrm>
            <a:prstGeom prst="line">
              <a:avLst/>
            </a:prstGeom>
            <a:ln w="127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/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Spectroscopie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en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champ </a:t>
                </a:r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électrique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de </a:t>
                </a:r>
                <a:r>
                  <a:rPr lang="en-US" sz="2400" b="1" dirty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 transition 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50D </a:t>
                </a:r>
                <a14:m>
                  <m:oMath xmlns:m="http://schemas.openxmlformats.org/officeDocument/2006/math">
                    <m:r>
                      <a:rPr lang="fr-FR" sz="2400" b="1" i="1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50F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2" name="Titr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  <a:blipFill rotWithShape="1">
                <a:blip r:embed="rId6"/>
                <a:stretch>
                  <a:fillRect t="-111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30</a:t>
            </a:fld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463177" y="780376"/>
            <a:ext cx="3849689" cy="2003450"/>
            <a:chOff x="4898774" y="836712"/>
            <a:chExt cx="3849689" cy="2003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ZoneTexte 3"/>
                <p:cNvSpPr txBox="1"/>
                <p:nvPr/>
              </p:nvSpPr>
              <p:spPr>
                <a:xfrm>
                  <a:off x="4970781" y="836712"/>
                  <a:ext cx="3705675" cy="9233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Application d'un champ électrique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fr-FR" i="1">
                          <a:latin typeface="Linux Libertine G" panose="02000503000000000000" pitchFamily="2" charset="0"/>
                          <a:ea typeface="Linux Libertine G" panose="02000503000000000000" pitchFamily="2" charset="0"/>
                        </a:rPr>
                        <m:t>⇒</m:t>
                      </m:r>
                    </m:oMath>
                  </a14:m>
                  <a:r>
                    <a:rPr lang="fr-FR" dirty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 l'effet Stark lève la dégénérescence des </a:t>
                  </a: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sous-niveaux </a:t>
                  </a:r>
                  <a14:m>
                    <m:oMath xmlns:m="http://schemas.openxmlformats.org/officeDocument/2006/math">
                      <m:r>
                        <a:rPr lang="fr-FR" i="1" dirty="0" smtClean="0">
                          <a:latin typeface="Linux Libertine G" panose="02000503000000000000" pitchFamily="2" charset="0"/>
                          <a:ea typeface="Linux Libertine G" panose="02000503000000000000" pitchFamily="2" charset="0"/>
                        </a:rPr>
                        <m:t>𝑚</m:t>
                      </m:r>
                    </m:oMath>
                  </a14:m>
                  <a:endPara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4" name="ZoneTexte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0781" y="836712"/>
                  <a:ext cx="3705675" cy="92333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2614" b="-915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4898774" y="1916832"/>
                  <a:ext cx="3849689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Problème : sensibilité de la transition à l'inhomogénéité du champ électrique</a:t>
                  </a:r>
                  <a:r>
                    <a:rPr lang="fr-FR" dirty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/>
                  </a:r>
                  <a:br>
                    <a:rPr lang="fr-FR" dirty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</a:br>
                  <a14:m>
                    <m:oMath xmlns:m="http://schemas.openxmlformats.org/officeDocument/2006/math">
                      <m:r>
                        <a:rPr lang="fr-FR" b="0" i="1" smtClean="0">
                          <a:latin typeface="Linux Libertine G" panose="02000503000000000000" pitchFamily="2" charset="0"/>
                          <a:ea typeface="Linux Libertine G" panose="02000503000000000000" pitchFamily="2" charset="0"/>
                        </a:rPr>
                        <m:t>⇒</m:t>
                      </m:r>
                    </m:oMath>
                  </a14:m>
                  <a:r>
                    <a:rPr lang="en-US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 </a:t>
                  </a: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élargissement</a:t>
                  </a:r>
                  <a:r>
                    <a:rPr lang="en-US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 important de la </a:t>
                  </a: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raie</a:t>
                  </a:r>
                  <a:endPara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8774" y="1916832"/>
                  <a:ext cx="3849689" cy="92333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1426" t="-3289" r="-1268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" name="Connecteur droit 5"/>
          <p:cNvCxnSpPr/>
          <p:nvPr/>
        </p:nvCxnSpPr>
        <p:spPr>
          <a:xfrm>
            <a:off x="4427984" y="2708920"/>
            <a:ext cx="0" cy="3572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D:\Documents Tigrane\manuscrit-git\soutenance\figures\Stark_levels_50D50F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74" y="855283"/>
            <a:ext cx="2891966" cy="18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128000" y="3373200"/>
                <a:ext cx="1781619" cy="3912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𝑦</m:t>
                          </m:r>
                        </m:sub>
                      </m:sSub>
                      <m:r>
                        <a:rPr lang="fr-FR" i="1">
                          <a:latin typeface="Cambria Math"/>
                          <a:ea typeface="Linux Libertine G" panose="02000503000000000000" pitchFamily="2" charset="0"/>
                        </a:rPr>
                        <m:t>=0,19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V</m:t>
                      </m:r>
                      <m: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cm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000" y="3373200"/>
                <a:ext cx="1781619" cy="391261"/>
              </a:xfrm>
              <a:prstGeom prst="rect">
                <a:avLst/>
              </a:prstGeom>
              <a:blipFill rotWithShape="1">
                <a:blip r:embed="rId10"/>
                <a:stretch>
                  <a:fillRect b="-44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516216" y="3916188"/>
            <a:ext cx="792088" cy="1889075"/>
          </a:xfrm>
          <a:prstGeom prst="ellipse">
            <a:avLst/>
          </a:prstGeom>
          <a:noFill/>
          <a:ln w="28575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797" name="Picture 5" descr="D:\Documents Tigrane\manuscrit-git\soutenance\figures\MW_50D50F_fiel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53" y="3717032"/>
            <a:ext cx="4388343" cy="2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46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Vers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le passage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électrodes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circularisation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3056" y="2535125"/>
            <a:ext cx="37242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1043490" y="764704"/>
                <a:ext cx="3168352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Nouvelles électrodes, qui créent un champ électrique radiofréquence (RF) polarisé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90" y="764704"/>
                <a:ext cx="3168352" cy="923330"/>
              </a:xfrm>
              <a:prstGeom prst="rect">
                <a:avLst/>
              </a:prstGeom>
              <a:blipFill rotWithShape="1">
                <a:blip r:embed="rId6"/>
                <a:stretch>
                  <a:fillRect l="-1344" t="-3268" r="-2879" b="-8497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42" name="Picture 2" descr="D:\Documents Tigrane\manuscrit-git\soutenance\figures\electrodes_RF+puc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052736"/>
            <a:ext cx="3457949" cy="522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D:\Documents Tigrane\manuscrit-git\soutenance\figures\electrodes_RF+label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052736"/>
            <a:ext cx="3431384" cy="526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2060848"/>
            <a:ext cx="4536386" cy="372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370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Le passage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réglage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la RF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79512" y="620688"/>
            <a:ext cx="648446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Contrôle des amplitudes et phases des électrodes :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ajuster une par une les amplitudes 	(1 électrode allumée)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a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juster la phase 1-2		(une paire allumée)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ajuster la phase 3-4 		(une paire allumée)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ajuster la phase (1-2)-(3-4) 	(toutes électrodes allumées)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réitérer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355976" y="3861048"/>
            <a:ext cx="4587380" cy="2549345"/>
            <a:chOff x="4413226" y="3821998"/>
            <a:chExt cx="4645521" cy="2381268"/>
          </a:xfrm>
        </p:grpSpPr>
        <p:pic>
          <p:nvPicPr>
            <p:cNvPr id="2458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226" y="3821998"/>
              <a:ext cx="4645521" cy="2381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Flèche en arc 8"/>
            <p:cNvSpPr/>
            <p:nvPr/>
          </p:nvSpPr>
          <p:spPr>
            <a:xfrm>
              <a:off x="6084168" y="4148535"/>
              <a:ext cx="2664296" cy="1728193"/>
            </a:xfrm>
            <a:prstGeom prst="circularArrow">
              <a:avLst>
                <a:gd name="adj1" fmla="val 4114"/>
                <a:gd name="adj2" fmla="val 1142319"/>
                <a:gd name="adj3" fmla="val 20560922"/>
                <a:gd name="adj4" fmla="val 10665192"/>
                <a:gd name="adj5" fmla="val 10334"/>
              </a:avLst>
            </a:prstGeom>
            <a:solidFill>
              <a:srgbClr val="94B8E4"/>
            </a:solidFill>
            <a:ln w="28575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pic>
        <p:nvPicPr>
          <p:cNvPr id="37890" name="Picture 2" descr="D:\Documents Tigrane\manuscrit-git\soutenance\figures\spearhead_RF_R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04" y="2708920"/>
            <a:ext cx="4040272" cy="269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/>
          <p:cNvCxnSpPr/>
          <p:nvPr/>
        </p:nvCxnSpPr>
        <p:spPr>
          <a:xfrm>
            <a:off x="4293116" y="2636912"/>
            <a:ext cx="0" cy="3718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4993460" y="2924944"/>
            <a:ext cx="3672408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Les niveaux de moment cinétique élevé sont ionisés à plus fort champ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89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microonde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50C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3385845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30805" y="915738"/>
            <a:ext cx="3521044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Pour caractériser et manipuler les niveaux de Rydberg circulaires  :</a:t>
            </a: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 microonde vers les multiplicités voisines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2" y="3070999"/>
            <a:ext cx="5254292" cy="258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899592" y="2747833"/>
            <a:ext cx="2933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Les transitions voisines sont séparées par effet Stark :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34818" name="Picture 2" descr="D:\Documents Tigrane\manuscrit-git\soutenance\figures\levels_50C51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15738"/>
            <a:ext cx="3096344" cy="260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 descr="D:\Documents Tigrane\manuscrit-git\soutenance\figures\spectre_50c51c_ellip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24698"/>
            <a:ext cx="4959476" cy="240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4716016" y="4221088"/>
            <a:ext cx="535522" cy="158417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5332622" y="4221088"/>
            <a:ext cx="535522" cy="1584176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5980694" y="4221088"/>
            <a:ext cx="535522" cy="1584176"/>
          </a:xfrm>
          <a:prstGeom prst="ellipse">
            <a:avLst/>
          </a:prstGeom>
          <a:noFill/>
          <a:ln w="28575" cmpd="sng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364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microonde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50C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95536" y="1386642"/>
            <a:ext cx="3816424" cy="17543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Optimisation du passage adiabatique :</a:t>
            </a:r>
          </a:p>
          <a:p>
            <a:pPr algn="ctr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concentrer la population dans le pic circulaire-circulaire</a:t>
            </a:r>
          </a:p>
          <a:p>
            <a:pPr algn="ctr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4535996" y="1268760"/>
            <a:ext cx="36004" cy="4680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63" y="3501008"/>
            <a:ext cx="430917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44410"/>
            <a:ext cx="4359970" cy="220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5228967" y="1412776"/>
                <a:ext cx="3663513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Affiner la raie spectrale :</a:t>
                </a:r>
              </a:p>
              <a:p>
                <a:pPr algn="ctr"/>
                <a:endParaRPr lang="fr-FR" dirty="0"/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ici,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  <m:r>
                      <a:rPr lang="fr-FR" b="0" i="1" smtClean="0">
                        <a:latin typeface="Cambria Math"/>
                      </a:rPr>
                      <m:t>≃65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kHz</m:t>
                    </m:r>
                  </m:oMath>
                </a14:m>
                <a:endParaRPr lang="fr-FR" dirty="0" smtClean="0"/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(limité par la durée de l'impulsion)</a:t>
                </a:r>
              </a:p>
              <a:p>
                <a:pPr algn="ctr"/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En affinant encore,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caractériser la cohérence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67" y="1412776"/>
                <a:ext cx="3663513" cy="258532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2815813" y="683404"/>
            <a:ext cx="3440365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Grâce à la spectroscopie 50C-51C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528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Conclusion : perspectives à court et </a:t>
            </a:r>
            <a:r>
              <a:rPr lang="fr-FR" sz="28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moyen </a:t>
            </a:r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terme</a:t>
            </a:r>
            <a:endParaRPr lang="fr-FR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00192" y="6116409"/>
            <a:ext cx="2133600" cy="365125"/>
          </a:xfrm>
        </p:spPr>
        <p:txBody>
          <a:bodyPr/>
          <a:lstStyle/>
          <a:p>
            <a:fld id="{1A7FF400-2953-4F9E-978A-9F506D5FDFDC}" type="slidenum">
              <a:rPr lang="fr-FR" smtClean="0"/>
              <a:pPr/>
              <a:t>35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28880" y="836712"/>
                <a:ext cx="7771512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Nous avons réalisé l'excitation d'atomes de Rydberg circulaires sur puce.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Prochaines étapes :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exciter plus loin de la puce pour affiner la transition </a:t>
                </a:r>
                <a14:m>
                  <m:oMath xmlns:m="http://schemas.openxmlformats.org/officeDocument/2006/math">
                    <m: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D</m:t>
                    </m:r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  <m: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F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les atomes circulaires dans un faisceau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laser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(faisceau Laguerre-Gauss déjà préparé)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près de la puce pour voir l'inhibition due à la surface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80" y="836712"/>
                <a:ext cx="7771512" cy="2031325"/>
              </a:xfrm>
              <a:prstGeom prst="rect">
                <a:avLst/>
              </a:prstGeom>
              <a:blipFill rotWithShape="1">
                <a:blip r:embed="rId3"/>
                <a:stretch>
                  <a:fillRect l="-549" t="-1497" b="-3593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914" name="Picture 2" descr="D:\Documents Tigrane\manuscrit-git\data\5janvier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068960"/>
            <a:ext cx="3312368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5" name="Picture 3" descr="D:\Documents Tigrane\manuscrit-git\soutenance\figures\coupe_L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33056"/>
            <a:ext cx="3200549" cy="144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60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Conclusion : perspectives à court et à long terme</a:t>
            </a:r>
            <a:endParaRPr lang="fr-FR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00192" y="6116409"/>
            <a:ext cx="2133600" cy="365125"/>
          </a:xfrm>
        </p:spPr>
        <p:txBody>
          <a:bodyPr/>
          <a:lstStyle/>
          <a:p>
            <a:fld id="{1A7FF400-2953-4F9E-978A-9F506D5FDFDC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059832" y="3989963"/>
            <a:ext cx="54006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Après démonstration du piégeage, modifier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le dispositif expérimental afin de réaliser le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simulateur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m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ontage d'un condensateur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conception de la zone de détection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réagencement des éléments principaux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lasers de piégeage dipolaire et </a:t>
            </a: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pondéro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-moteur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f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onctionnement à l'hélium 3 du cryostat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8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204" y="649975"/>
            <a:ext cx="5728060" cy="313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61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L'équipe du Collège de France</a:t>
            </a:r>
            <a:endParaRPr lang="fr-FR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37" name="pole tekstowe 6"/>
          <p:cNvSpPr txBox="1">
            <a:spLocks noChangeArrowheads="1"/>
          </p:cNvSpPr>
          <p:nvPr/>
        </p:nvSpPr>
        <p:spPr bwMode="auto">
          <a:xfrm>
            <a:off x="15877" y="2162180"/>
            <a:ext cx="191144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Membres permanents 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Clément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Sayrin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Michel Brune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Jean-Michel Raimond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Sébastien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Gleyzes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Igor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Dotsenko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31" name="pole tekstowe 6"/>
          <p:cNvSpPr txBox="1">
            <a:spLocks noChangeArrowheads="1"/>
          </p:cNvSpPr>
          <p:nvPr/>
        </p:nvSpPr>
        <p:spPr bwMode="auto">
          <a:xfrm>
            <a:off x="-108520" y="952852"/>
            <a:ext cx="2160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Doctorants sur ce projet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TCM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Rodrigo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Cortiñas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Brice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Ravon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Thanh</a:t>
            </a: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Long Nguyen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11266" name="Picture 2" descr="D:\Documents Tigrane\communications\DAMOP 2017\figures\CQ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00767"/>
            <a:ext cx="5184576" cy="389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6"/>
          <p:cNvSpPr txBox="1">
            <a:spLocks noChangeArrowheads="1"/>
          </p:cNvSpPr>
          <p:nvPr/>
        </p:nvSpPr>
        <p:spPr bwMode="auto">
          <a:xfrm>
            <a:off x="-108520" y="3463841"/>
            <a:ext cx="216023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Doctorants sur les autres projets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Mariane</a:t>
            </a: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Penasa</a:t>
            </a:r>
            <a:r>
              <a:rPr lang="fr-FR" altLang="fr-FR" sz="12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/>
            </a:r>
            <a:br>
              <a:rPr lang="fr-FR" altLang="fr-FR" sz="1200" dirty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Eva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Katharina</a:t>
            </a:r>
            <a:r>
              <a:rPr lang="fr-FR" altLang="fr-FR" sz="12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Diestche</a:t>
            </a: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/>
            </a:r>
            <a:b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Dorian Grosso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Valentin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Métillon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Frédéric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Assemat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Arthur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Larrouy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pole tekstowe 6"/>
          <p:cNvSpPr txBox="1">
            <a:spLocks noChangeArrowheads="1"/>
          </p:cNvSpPr>
          <p:nvPr/>
        </p:nvSpPr>
        <p:spPr bwMode="auto">
          <a:xfrm>
            <a:off x="7308304" y="910461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Équipe admin. Collège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Carmen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Toderasc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Françoise David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0" name="pole tekstowe 6"/>
          <p:cNvSpPr txBox="1">
            <a:spLocks noChangeArrowheads="1"/>
          </p:cNvSpPr>
          <p:nvPr/>
        </p:nvSpPr>
        <p:spPr bwMode="auto">
          <a:xfrm>
            <a:off x="7308304" y="1743199"/>
            <a:ext cx="19442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Équipe admin. LKB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Thierry Tardieu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Audrey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Gohlke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Binta</a:t>
            </a: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Dumas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1" name="pole tekstowe 6"/>
          <p:cNvSpPr txBox="1">
            <a:spLocks noChangeArrowheads="1"/>
          </p:cNvSpPr>
          <p:nvPr/>
        </p:nvSpPr>
        <p:spPr bwMode="auto">
          <a:xfrm>
            <a:off x="7308304" y="2760603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Atelier </a:t>
            </a:r>
            <a:r>
              <a:rPr lang="fr-FR" altLang="fr-FR" sz="1200" b="1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méca</a:t>
            </a: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. Collège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Pascal Travers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Nicolas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Moscatiello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2" name="pole tekstowe 6"/>
          <p:cNvSpPr txBox="1">
            <a:spLocks noChangeArrowheads="1"/>
          </p:cNvSpPr>
          <p:nvPr/>
        </p:nvSpPr>
        <p:spPr bwMode="auto">
          <a:xfrm>
            <a:off x="7308304" y="3593341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Atelier électro. LKB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Toufik El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Atmani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Lionel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Perennes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3" name="ZoneTexte 8"/>
          <p:cNvSpPr txBox="1"/>
          <p:nvPr/>
        </p:nvSpPr>
        <p:spPr>
          <a:xfrm>
            <a:off x="2627784" y="5215554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Merci de </a:t>
            </a:r>
            <a:r>
              <a:rPr lang="en-US" sz="40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votre</a:t>
            </a:r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40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présence</a:t>
            </a:r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et de </a:t>
            </a:r>
            <a:r>
              <a:rPr lang="en-US" sz="40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votre</a:t>
            </a:r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281258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35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Simulation Quantique avec des atomes de Rydberg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14063687" y="2851814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Browaeys</a:t>
            </a:r>
            <a:r>
              <a:rPr lang="fr-FR" dirty="0" smtClean="0"/>
              <a:t>, Bloch (</a:t>
            </a:r>
            <a:r>
              <a:rPr lang="fr-FR" dirty="0" err="1" smtClean="0"/>
              <a:t>Ryd</a:t>
            </a:r>
            <a:r>
              <a:rPr lang="fr-FR" dirty="0" smtClean="0"/>
              <a:t> dressing), </a:t>
            </a:r>
            <a:r>
              <a:rPr lang="fr-FR" dirty="0" err="1" smtClean="0"/>
              <a:t>Lukin</a:t>
            </a:r>
            <a:r>
              <a:rPr lang="fr-FR" dirty="0" smtClean="0"/>
              <a:t>/</a:t>
            </a:r>
            <a:r>
              <a:rPr lang="fr-FR" dirty="0" err="1" smtClean="0"/>
              <a:t>Vuletic</a:t>
            </a:r>
            <a:r>
              <a:rPr lang="fr-FR" dirty="0" smtClean="0"/>
              <a:t> (milieu non linéaire pour l'optique), </a:t>
            </a:r>
            <a:r>
              <a:rPr lang="fr-FR" dirty="0" err="1" smtClean="0"/>
              <a:t>Pfau</a:t>
            </a:r>
            <a:r>
              <a:rPr lang="fr-FR" dirty="0" smtClean="0"/>
              <a:t> (molécules), Adams, </a:t>
            </a:r>
            <a:r>
              <a:rPr lang="fr-FR" dirty="0" err="1" smtClean="0"/>
              <a:t>Reithel</a:t>
            </a:r>
            <a:endParaRPr lang="en-US" dirty="0"/>
          </a:p>
        </p:txBody>
      </p:sp>
      <p:grpSp>
        <p:nvGrpSpPr>
          <p:cNvPr id="30" name="Group 2"/>
          <p:cNvGrpSpPr/>
          <p:nvPr/>
        </p:nvGrpSpPr>
        <p:grpSpPr>
          <a:xfrm>
            <a:off x="9828584" y="3466870"/>
            <a:ext cx="8791227" cy="2664266"/>
            <a:chOff x="542" y="6424"/>
            <a:chExt cx="16174" cy="5540"/>
          </a:xfrm>
        </p:grpSpPr>
        <p:sp>
          <p:nvSpPr>
            <p:cNvPr id="31" name="TextShape 8"/>
            <p:cNvSpPr txBox="1"/>
            <p:nvPr/>
          </p:nvSpPr>
          <p:spPr>
            <a:xfrm>
              <a:off x="12527" y="6424"/>
              <a:ext cx="3404" cy="53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fr-FR" sz="1600" strike="noStrike" spc="-1" noProof="1" smtClean="0">
                  <a:uFill>
                    <a:solidFill>
                      <a:srgbClr val="FFFFFF"/>
                    </a:solidFill>
                  </a:uFill>
                </a:rPr>
                <a:t>Cristallisation de Rydberg</a:t>
              </a:r>
              <a:endParaRPr lang="en-US" sz="1600" strike="noStrike" spc="-1" noProof="1">
                <a:uFill>
                  <a:solidFill>
                    <a:srgbClr val="FFFFFF"/>
                  </a:solidFill>
                </a:uFill>
              </a:endParaRPr>
            </a:p>
          </p:txBody>
        </p:sp>
        <p:sp>
          <p:nvSpPr>
            <p:cNvPr id="32" name="TextShape 10"/>
            <p:cNvSpPr txBox="1"/>
            <p:nvPr/>
          </p:nvSpPr>
          <p:spPr>
            <a:xfrm>
              <a:off x="573" y="6491"/>
              <a:ext cx="3690" cy="53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en-US" sz="1600" strike="noStrike" spc="-1" noProof="1" smtClean="0">
                  <a:uFill>
                    <a:solidFill>
                      <a:srgbClr val="FFFFFF"/>
                    </a:solidFill>
                  </a:uFill>
                </a:rPr>
                <a:t>Portes logiques Rydberg</a:t>
              </a:r>
              <a:endParaRPr lang="en-US" sz="1600" strike="noStrike" spc="-1" noProof="1">
                <a:uFill>
                  <a:solidFill>
                    <a:srgbClr val="FFFFFF"/>
                  </a:solidFill>
                </a:uFill>
              </a:endParaRPr>
            </a:p>
          </p:txBody>
        </p:sp>
        <p:grpSp>
          <p:nvGrpSpPr>
            <p:cNvPr id="35" name="Group 1"/>
            <p:cNvGrpSpPr/>
            <p:nvPr/>
          </p:nvGrpSpPr>
          <p:grpSpPr>
            <a:xfrm>
              <a:off x="542" y="6424"/>
              <a:ext cx="16174" cy="5540"/>
              <a:chOff x="542" y="6424"/>
              <a:chExt cx="16174" cy="5540"/>
            </a:xfrm>
          </p:grpSpPr>
          <p:sp>
            <p:nvSpPr>
              <p:cNvPr id="38" name="TextShape 3"/>
              <p:cNvSpPr txBox="1"/>
              <p:nvPr/>
            </p:nvSpPr>
            <p:spPr>
              <a:xfrm>
                <a:off x="12826" y="11329"/>
                <a:ext cx="3890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 d'I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Bloch</a:t>
                </a:r>
                <a:endPara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39" name="TextShape 4"/>
              <p:cNvSpPr txBox="1"/>
              <p:nvPr/>
            </p:nvSpPr>
            <p:spPr>
              <a:xfrm>
                <a:off x="542" y="11329"/>
                <a:ext cx="3890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Groupes de M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Saffman</a:t>
                </a:r>
              </a:p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et d'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sym typeface="+mn-ea"/>
                  </a:rPr>
                  <a:t>A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sym typeface="+mn-ea"/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sym typeface="+mn-ea"/>
                  </a:rPr>
                  <a:t>Browaeys</a:t>
                </a:r>
                <a:endParaRPr lang="en-US" sz="12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40" name="TextShape 5"/>
              <p:cNvSpPr txBox="1"/>
              <p:nvPr/>
            </p:nvSpPr>
            <p:spPr>
              <a:xfrm>
                <a:off x="8707" y="11329"/>
                <a:ext cx="3887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 de M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Weidemüller</a:t>
                </a:r>
                <a:endPara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41" name="TextShape 6"/>
              <p:cNvSpPr txBox="1"/>
              <p:nvPr/>
            </p:nvSpPr>
            <p:spPr>
              <a:xfrm>
                <a:off x="4574" y="11329"/>
                <a:ext cx="3890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 d'A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Browaeys</a:t>
                </a:r>
                <a:endPara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pic>
            <p:nvPicPr>
              <p:cNvPr id="54" name="Picture 13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" y="7772"/>
                <a:ext cx="3655" cy="3542"/>
              </a:xfrm>
              <a:prstGeom prst="rect">
                <a:avLst/>
              </a:prstGeom>
              <a:noFill/>
              <a:ln w="9525" cap="flat" cmpd="sng">
                <a:solidFill>
                  <a:srgbClr val="3465A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5" name="Picture 141"/>
              <p:cNvPicPr/>
              <p:nvPr/>
            </p:nvPicPr>
            <p:blipFill>
              <a:blip r:embed="rId5"/>
              <a:srcRect l="-4068" t="-3970" r="-439" b="-2556"/>
              <a:stretch>
                <a:fillRect/>
              </a:stretch>
            </p:blipFill>
            <p:spPr>
              <a:xfrm>
                <a:off x="8814" y="7674"/>
                <a:ext cx="3569" cy="3542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rgbClr val="3465AF"/>
                </a:solidFill>
                <a:prstDash val="solid"/>
                <a:miter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6" name="Picture 14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86" y="7641"/>
                <a:ext cx="2885" cy="3575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7" name="Picture 143" descr="/media/absenthe/DATA/Works/Lab/Thesis/defense/Untitled.pngUntitled"/>
              <p:cNvPicPr/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4630" y="7674"/>
                <a:ext cx="3782" cy="3542"/>
              </a:xfrm>
              <a:prstGeom prst="rect">
                <a:avLst/>
              </a:prstGeom>
              <a:noFill/>
              <a:ln w="9525" cap="flat" cmpd="sng">
                <a:solidFill>
                  <a:srgbClr val="3465A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8" name="TextShape 11"/>
              <p:cNvSpPr txBox="1"/>
              <p:nvPr/>
            </p:nvSpPr>
            <p:spPr>
              <a:xfrm>
                <a:off x="5440" y="6424"/>
                <a:ext cx="2162" cy="5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600" strike="noStrike" spc="-1" noProof="1" smtClean="0">
                    <a:uFill>
                      <a:solidFill>
                        <a:srgbClr val="FFFFFF"/>
                      </a:solidFill>
                    </a:uFill>
                  </a:rPr>
                  <a:t>Réseau de Rydberg</a:t>
                </a:r>
                <a:endParaRPr lang="en-US" sz="1600" strike="noStrike" spc="-1" noProof="1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p:grpSp>
        <p:sp>
          <p:nvSpPr>
            <p:cNvPr id="36" name="TextShape 12"/>
            <p:cNvSpPr txBox="1"/>
            <p:nvPr/>
          </p:nvSpPr>
          <p:spPr>
            <a:xfrm>
              <a:off x="9276" y="6424"/>
              <a:ext cx="2645" cy="53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en-US" sz="1600" strike="noStrike" spc="-1" noProof="1" smtClean="0">
                  <a:uFill>
                    <a:solidFill>
                      <a:srgbClr val="FFFFFF"/>
                    </a:solidFill>
                  </a:uFill>
                </a:rPr>
                <a:t>Diffusion Rydberg</a:t>
              </a:r>
              <a:endParaRPr lang="en-US" sz="1600" strike="noStrike" spc="-1" noProof="1">
                <a:uFill>
                  <a:solidFill>
                    <a:srgbClr val="FFFFFF"/>
                  </a:solidFill>
                </a:uFill>
              </a:endParaRPr>
            </a:p>
          </p:txBody>
        </p:sp>
      </p:grpSp>
      <p:sp>
        <p:nvSpPr>
          <p:cNvPr id="59" name="ZoneTexte 58"/>
          <p:cNvSpPr txBox="1"/>
          <p:nvPr/>
        </p:nvSpPr>
        <p:spPr>
          <a:xfrm>
            <a:off x="2061355" y="620688"/>
            <a:ext cx="524694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Interactions dipolaires fortes (</a:t>
            </a:r>
            <a:r>
              <a:rPr lang="fr-FR" b="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MHz à quelques µm)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Interactions contrôlables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Systèmes avec de longues durées de vie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60" name="Groupe 59"/>
          <p:cNvGrpSpPr/>
          <p:nvPr/>
        </p:nvGrpSpPr>
        <p:grpSpPr>
          <a:xfrm>
            <a:off x="980049" y="1917585"/>
            <a:ext cx="7142297" cy="575311"/>
            <a:chOff x="383285" y="2432585"/>
            <a:chExt cx="7870364" cy="575311"/>
          </a:xfrm>
        </p:grpSpPr>
        <p:pic>
          <p:nvPicPr>
            <p:cNvPr id="61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328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0" name="TextBox 35"/>
            <p:cNvSpPr txBox="1"/>
            <p:nvPr/>
          </p:nvSpPr>
          <p:spPr>
            <a:xfrm>
              <a:off x="83284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1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447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2" name="TextBox 39"/>
            <p:cNvSpPr txBox="1"/>
            <p:nvPr/>
          </p:nvSpPr>
          <p:spPr>
            <a:xfrm>
              <a:off x="162403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3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6566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4" name="TextBox 43"/>
            <p:cNvSpPr txBox="1"/>
            <p:nvPr/>
          </p:nvSpPr>
          <p:spPr>
            <a:xfrm>
              <a:off x="241522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5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685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6" name="TextBox 47"/>
            <p:cNvSpPr txBox="1"/>
            <p:nvPr/>
          </p:nvSpPr>
          <p:spPr>
            <a:xfrm>
              <a:off x="320641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7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4804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8" name="TextBox 49"/>
            <p:cNvSpPr txBox="1"/>
            <p:nvPr/>
          </p:nvSpPr>
          <p:spPr>
            <a:xfrm>
              <a:off x="399760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9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923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0" name="TextBox 51"/>
            <p:cNvSpPr txBox="1"/>
            <p:nvPr/>
          </p:nvSpPr>
          <p:spPr>
            <a:xfrm>
              <a:off x="4788796" y="2535569"/>
              <a:ext cx="408449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1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97519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2" name="TextBox 51"/>
            <p:cNvSpPr txBox="1"/>
            <p:nvPr/>
          </p:nvSpPr>
          <p:spPr>
            <a:xfrm>
              <a:off x="5566841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3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82688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4" name="TextBox 51"/>
            <p:cNvSpPr txBox="1"/>
            <p:nvPr/>
          </p:nvSpPr>
          <p:spPr>
            <a:xfrm>
              <a:off x="6424257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5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54938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6" name="TextBox 51"/>
            <p:cNvSpPr txBox="1"/>
            <p:nvPr/>
          </p:nvSpPr>
          <p:spPr>
            <a:xfrm>
              <a:off x="7281673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7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03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23" name="Groupe 22"/>
          <p:cNvGrpSpPr/>
          <p:nvPr/>
        </p:nvGrpSpPr>
        <p:grpSpPr>
          <a:xfrm>
            <a:off x="403624" y="2656082"/>
            <a:ext cx="5536528" cy="3077174"/>
            <a:chOff x="251520" y="2636912"/>
            <a:chExt cx="5536528" cy="3077174"/>
          </a:xfrm>
        </p:grpSpPr>
        <p:grpSp>
          <p:nvGrpSpPr>
            <p:cNvPr id="8" name="Groupe 7"/>
            <p:cNvGrpSpPr/>
            <p:nvPr/>
          </p:nvGrpSpPr>
          <p:grpSpPr>
            <a:xfrm>
              <a:off x="3971380" y="3284984"/>
              <a:ext cx="1608732" cy="2331074"/>
              <a:chOff x="3199631" y="3730977"/>
              <a:chExt cx="1608732" cy="2331074"/>
            </a:xfrm>
          </p:grpSpPr>
          <p:pic>
            <p:nvPicPr>
              <p:cNvPr id="89" name="Image 8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9631" y="3730977"/>
                <a:ext cx="1608732" cy="1728192"/>
              </a:xfrm>
              <a:prstGeom prst="rect">
                <a:avLst/>
              </a:prstGeom>
            </p:spPr>
          </p:pic>
          <p:sp>
            <p:nvSpPr>
              <p:cNvPr id="4" name="ZoneTexte 3"/>
              <p:cNvSpPr txBox="1"/>
              <p:nvPr/>
            </p:nvSpPr>
            <p:spPr>
              <a:xfrm>
                <a:off x="3325766" y="5477276"/>
                <a:ext cx="13564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A.Browaeys</a:t>
                </a:r>
                <a:endPara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(Paris Saclay)</a:t>
                </a:r>
                <a:endParaRPr lang="en-US" sz="16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14" name="ZoneTexte 13"/>
            <p:cNvSpPr txBox="1"/>
            <p:nvPr/>
          </p:nvSpPr>
          <p:spPr>
            <a:xfrm>
              <a:off x="287524" y="2673787"/>
              <a:ext cx="5464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dans l'état fondamental piégés individuellement</a:t>
              </a:r>
            </a:p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(pinces optiques) + excitation Rydberg</a:t>
              </a:r>
              <a:endParaRPr lang="en-US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1520" y="2636912"/>
              <a:ext cx="5536528" cy="307717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340945" y="3699713"/>
              <a:ext cx="2955897" cy="1664895"/>
              <a:chOff x="463975" y="3609891"/>
              <a:chExt cx="2955897" cy="1664895"/>
            </a:xfrm>
          </p:grpSpPr>
          <p:grpSp>
            <p:nvGrpSpPr>
              <p:cNvPr id="7" name="Groupe 6"/>
              <p:cNvGrpSpPr/>
              <p:nvPr/>
            </p:nvGrpSpPr>
            <p:grpSpPr>
              <a:xfrm>
                <a:off x="617364" y="3681899"/>
                <a:ext cx="2802508" cy="1592887"/>
                <a:chOff x="5839031" y="3789040"/>
                <a:chExt cx="2802508" cy="1592887"/>
              </a:xfrm>
            </p:grpSpPr>
            <p:pic>
              <p:nvPicPr>
                <p:cNvPr id="90" name="Image 89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39031" y="3789040"/>
                  <a:ext cx="2802508" cy="992963"/>
                </a:xfrm>
                <a:prstGeom prst="rect">
                  <a:avLst/>
                </a:prstGeom>
              </p:spPr>
            </p:pic>
            <p:sp>
              <p:nvSpPr>
                <p:cNvPr id="5" name="ZoneTexte 4"/>
                <p:cNvSpPr txBox="1"/>
                <p:nvPr/>
              </p:nvSpPr>
              <p:spPr>
                <a:xfrm>
                  <a:off x="6739187" y="4797152"/>
                  <a:ext cx="100219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M. </a:t>
                  </a:r>
                  <a:r>
                    <a:rPr lang="fr-FR" sz="1600" dirty="0" err="1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Lukin</a:t>
                  </a:r>
                  <a:endPara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  <a:p>
                  <a:pPr algn="ctr"/>
                  <a:r>
                    <a:rPr lang="fr-FR" sz="1600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(Harvard)</a:t>
                  </a:r>
                  <a:endParaRPr lang="en-US" sz="1600" dirty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463975" y="3609891"/>
                <a:ext cx="363609" cy="1177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463975" y="4545995"/>
                <a:ext cx="363609" cy="189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e 21"/>
          <p:cNvGrpSpPr/>
          <p:nvPr/>
        </p:nvGrpSpPr>
        <p:grpSpPr>
          <a:xfrm>
            <a:off x="6432827" y="2685807"/>
            <a:ext cx="2099613" cy="3551505"/>
            <a:chOff x="6804248" y="2636912"/>
            <a:chExt cx="2099613" cy="3551505"/>
          </a:xfrm>
        </p:grpSpPr>
        <p:grpSp>
          <p:nvGrpSpPr>
            <p:cNvPr id="11" name="Groupe 10"/>
            <p:cNvGrpSpPr/>
            <p:nvPr/>
          </p:nvGrpSpPr>
          <p:grpSpPr>
            <a:xfrm>
              <a:off x="6989958" y="3383012"/>
              <a:ext cx="1728192" cy="2805405"/>
              <a:chOff x="291137" y="3327960"/>
              <a:chExt cx="1728192" cy="2805405"/>
            </a:xfrm>
          </p:grpSpPr>
          <p:pic>
            <p:nvPicPr>
              <p:cNvPr id="88" name="Image 8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1137" y="3327960"/>
                <a:ext cx="1728192" cy="2131209"/>
              </a:xfrm>
              <a:prstGeom prst="rect">
                <a:avLst/>
              </a:prstGeom>
            </p:spPr>
          </p:pic>
          <p:sp>
            <p:nvSpPr>
              <p:cNvPr id="3" name="ZoneTexte 2"/>
              <p:cNvSpPr txBox="1"/>
              <p:nvPr/>
            </p:nvSpPr>
            <p:spPr>
              <a:xfrm>
                <a:off x="340747" y="5548590"/>
                <a:ext cx="16289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I. Bloch, C. Gross</a:t>
                </a:r>
              </a:p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(Munich)</a:t>
                </a:r>
                <a:endParaRPr lang="en-US" sz="16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12" name="ZoneTexte 11"/>
            <p:cNvSpPr txBox="1"/>
            <p:nvPr/>
          </p:nvSpPr>
          <p:spPr>
            <a:xfrm>
              <a:off x="6848811" y="2636912"/>
              <a:ext cx="2010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Isolant de MOTT</a:t>
              </a:r>
            </a:p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+habillage Rydberg</a:t>
              </a:r>
              <a:endParaRPr lang="en-US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04248" y="2636912"/>
              <a:ext cx="2099613" cy="355150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200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Du mouvement des atomes de Rydberg en interaction …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9540552" y="2072875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Attention, ça bouge : PRL, travaux ENS avant déménagement !</a:t>
            </a:r>
            <a:endParaRPr lang="en-US" dirty="0"/>
          </a:p>
        </p:txBody>
      </p:sp>
      <p:grpSp>
        <p:nvGrpSpPr>
          <p:cNvPr id="8" name="Groupe 174"/>
          <p:cNvGrpSpPr>
            <a:grpSpLocks noChangeAspect="1"/>
          </p:cNvGrpSpPr>
          <p:nvPr/>
        </p:nvGrpSpPr>
        <p:grpSpPr bwMode="auto">
          <a:xfrm>
            <a:off x="5508104" y="852238"/>
            <a:ext cx="2704157" cy="2144714"/>
            <a:chOff x="2594921" y="3155388"/>
            <a:chExt cx="3921295" cy="3109839"/>
          </a:xfrm>
        </p:grpSpPr>
        <p:grpSp>
          <p:nvGrpSpPr>
            <p:cNvPr id="10" name="Groupe 6"/>
            <p:cNvGrpSpPr>
              <a:grpSpLocks/>
            </p:cNvGrpSpPr>
            <p:nvPr/>
          </p:nvGrpSpPr>
          <p:grpSpPr bwMode="auto">
            <a:xfrm>
              <a:off x="2788107" y="3495983"/>
              <a:ext cx="3393267" cy="2525128"/>
              <a:chOff x="5792359" y="2447873"/>
              <a:chExt cx="2136232" cy="1589695"/>
            </a:xfrm>
          </p:grpSpPr>
          <p:sp>
            <p:nvSpPr>
              <p:cNvPr id="34" name="Ellipse 33"/>
              <p:cNvSpPr/>
              <p:nvPr/>
            </p:nvSpPr>
            <p:spPr>
              <a:xfrm rot="16200000">
                <a:off x="6405339" y="340673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5" name="Ellipse 34"/>
              <p:cNvSpPr/>
              <p:nvPr/>
            </p:nvSpPr>
            <p:spPr>
              <a:xfrm rot="16200000">
                <a:off x="7614679" y="3826472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 rot="16200000">
                <a:off x="5792674" y="3511666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 rot="16200000">
                <a:off x="6432325" y="312690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 rot="16200000">
                <a:off x="6277409" y="286606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 rot="16200000">
                <a:off x="5873630" y="303196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 rot="16200000">
                <a:off x="5916607" y="390142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 rot="16200000">
                <a:off x="6201451" y="3674565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 rot="16200000">
                <a:off x="7074974" y="3163879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 rot="16200000">
                <a:off x="7328835" y="347169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 rot="16200000">
                <a:off x="7856547" y="296600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 rot="16200000">
                <a:off x="7508737" y="3260819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 rot="16200000">
                <a:off x="7200905" y="396538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7" name="Ellipse 46"/>
              <p:cNvSpPr/>
              <p:nvPr/>
            </p:nvSpPr>
            <p:spPr>
              <a:xfrm rot="16200000">
                <a:off x="6083515" y="2448318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8" name="Ellipse 47"/>
              <p:cNvSpPr/>
              <p:nvPr/>
            </p:nvSpPr>
            <p:spPr>
              <a:xfrm rot="16200000">
                <a:off x="6596236" y="2448318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9" name="Ellipse 48"/>
              <p:cNvSpPr/>
              <p:nvPr/>
            </p:nvSpPr>
            <p:spPr>
              <a:xfrm rot="16200000">
                <a:off x="7447771" y="283308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0" name="Ellipse 49"/>
              <p:cNvSpPr/>
              <p:nvPr/>
            </p:nvSpPr>
            <p:spPr>
              <a:xfrm rot="16200000">
                <a:off x="6696181" y="286606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1" name="Ellipse 50"/>
              <p:cNvSpPr/>
              <p:nvPr/>
            </p:nvSpPr>
            <p:spPr>
              <a:xfrm rot="16200000">
                <a:off x="6982025" y="343671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 rot="16200000">
                <a:off x="7093964" y="262321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3" name="Ellipse 52"/>
              <p:cNvSpPr/>
              <p:nvPr/>
            </p:nvSpPr>
            <p:spPr>
              <a:xfrm rot="16200000">
                <a:off x="6776137" y="393340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4" name="Ellipse 53"/>
              <p:cNvSpPr/>
              <p:nvPr/>
            </p:nvSpPr>
            <p:spPr>
              <a:xfrm rot="16200000">
                <a:off x="6787131" y="3153885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5" name="Ellipse 54"/>
              <p:cNvSpPr/>
              <p:nvPr/>
            </p:nvSpPr>
            <p:spPr>
              <a:xfrm rot="16200000">
                <a:off x="6714171" y="3499673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</p:grpSp>
        <p:cxnSp>
          <p:nvCxnSpPr>
            <p:cNvPr id="11" name="Connecteur droit avec flèche 10"/>
            <p:cNvCxnSpPr/>
            <p:nvPr/>
          </p:nvCxnSpPr>
          <p:spPr>
            <a:xfrm flipV="1">
              <a:off x="6181238" y="4217401"/>
              <a:ext cx="334978" cy="12699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V="1">
              <a:off x="5673216" y="4844448"/>
              <a:ext cx="508022" cy="317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/>
            <p:nvPr/>
          </p:nvCxnSpPr>
          <p:spPr>
            <a:xfrm flipV="1">
              <a:off x="4939760" y="4579342"/>
              <a:ext cx="373079" cy="9524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 flipV="1">
              <a:off x="5514460" y="3850696"/>
              <a:ext cx="396892" cy="27780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V="1">
              <a:off x="4946110" y="3355408"/>
              <a:ext cx="198447" cy="41750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 flipH="1" flipV="1">
              <a:off x="3918953" y="3155388"/>
              <a:ext cx="177808" cy="34130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H="1" flipV="1">
              <a:off x="2983875" y="3249049"/>
              <a:ext cx="274650" cy="28256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/>
            <p:nvPr/>
          </p:nvCxnSpPr>
          <p:spPr>
            <a:xfrm flipV="1">
              <a:off x="4320608" y="3945944"/>
              <a:ext cx="114305" cy="22700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flipV="1">
              <a:off x="4457139" y="4401546"/>
              <a:ext cx="114305" cy="22700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>
            <a:xfrm flipH="1">
              <a:off x="4160264" y="5281000"/>
              <a:ext cx="120655" cy="25875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>
              <a:off x="4792116" y="5171465"/>
              <a:ext cx="176220" cy="25875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>
              <a:off x="5343002" y="5206389"/>
              <a:ext cx="458808" cy="25875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>
              <a:off x="5797047" y="5804863"/>
              <a:ext cx="214322" cy="21589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5120743" y="6020758"/>
              <a:ext cx="107955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4265043" y="5969959"/>
              <a:ext cx="117480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 flipH="1">
              <a:off x="2899734" y="5898523"/>
              <a:ext cx="117480" cy="36670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 flipH="1" flipV="1">
              <a:off x="2594921" y="4953983"/>
              <a:ext cx="217496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flipH="1">
              <a:off x="2704463" y="4479331"/>
              <a:ext cx="217497" cy="15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>
            <a:xfrm>
              <a:off x="3529999" y="5558806"/>
              <a:ext cx="101604" cy="22065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H="1" flipV="1">
              <a:off x="3307739" y="5019069"/>
              <a:ext cx="454045" cy="714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 flipH="1">
              <a:off x="3407756" y="4652365"/>
              <a:ext cx="412768" cy="9524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 flipH="1" flipV="1">
              <a:off x="3229949" y="3963407"/>
              <a:ext cx="327039" cy="22700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ustomShape 36"/>
          <p:cNvSpPr/>
          <p:nvPr/>
        </p:nvSpPr>
        <p:spPr>
          <a:xfrm>
            <a:off x="755576" y="2971830"/>
            <a:ext cx="3543300" cy="303213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lnSpc>
                <a:spcPct val="100000"/>
              </a:lnSpc>
            </a:pPr>
            <a:r>
              <a:rPr lang="en-US" sz="1400" strike="noStrike" spc="-1" noProof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[1] R</a:t>
            </a:r>
            <a:r>
              <a:rPr lang="en-US" sz="14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. Teixeira et </a:t>
            </a:r>
            <a:r>
              <a:rPr lang="en-US" sz="1400" strike="noStrike" spc="-1" noProof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al,  </a:t>
            </a:r>
            <a:r>
              <a:rPr lang="en-US" sz="14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PRL 115, 013001 (2015)  </a:t>
            </a:r>
            <a:endParaRPr lang="en-US" sz="1400" strike="noStrike" spc="-1" noProof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38263" y="1349466"/>
                <a:ext cx="3960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Interactions répulsives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mouvement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 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63" y="1349466"/>
                <a:ext cx="3960441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38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 descr="D:\Documents Tigrane\manuscrit-git\soutenance\figures\24_rue_Lhomon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606" y="4309065"/>
            <a:ext cx="3547039" cy="187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995283" y="1964356"/>
            <a:ext cx="3246402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Expériences menées à l'ENS [1] :</a:t>
            </a:r>
          </a:p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10 µs max. avant désordre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7" name="Flèche droite 56"/>
          <p:cNvSpPr/>
          <p:nvPr/>
        </p:nvSpPr>
        <p:spPr>
          <a:xfrm>
            <a:off x="6798281" y="4977171"/>
            <a:ext cx="1348197" cy="648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08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… aux atomes de Rydberg circulaires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148064" y="3933056"/>
                <a:ext cx="3528392" cy="2031325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Problème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photo-ionisation à bas-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niveaux de Rydberg circulaires (moment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cin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max.) :</a:t>
                </a:r>
              </a:p>
              <a:p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photo-ionisation négligeable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lus longues durées de vie</a:t>
                </a: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933056"/>
                <a:ext cx="3528392" cy="2031325"/>
              </a:xfrm>
              <a:prstGeom prst="rect">
                <a:avLst/>
              </a:prstGeom>
              <a:blipFill rotWithShape="1">
                <a:blip r:embed="rId4"/>
                <a:stretch>
                  <a:fillRect l="-1379" t="-1497" b="-3593"/>
                </a:stretch>
              </a:blipFill>
              <a:ln w="31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4427984" y="2818948"/>
            <a:ext cx="4248472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Pour remédier à « l'explosion » du nuage : piéger les atomes de Rydberg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.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7" name="Flèche droite 56"/>
          <p:cNvSpPr/>
          <p:nvPr/>
        </p:nvSpPr>
        <p:spPr>
          <a:xfrm>
            <a:off x="3367819" y="1181749"/>
            <a:ext cx="1348197" cy="648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D:\Documents Tigrane\manuscrit-git\soutenance\figures\college_de_fran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662692"/>
            <a:ext cx="3960440" cy="16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D:\Documents Tigrane\manuscrit-git\soutenance\figures\ressort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28" y="2526875"/>
            <a:ext cx="3672409" cy="5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D:\Documents Tigrane\manuscrit-git\soutenance\figures\bil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573016"/>
            <a:ext cx="1363375" cy="136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5" descr="D:\Documents Tigrane\manuscrit-git\soutenance\figures\roue_vel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596260"/>
            <a:ext cx="1804030" cy="135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droite 4"/>
          <p:cNvSpPr/>
          <p:nvPr/>
        </p:nvSpPr>
        <p:spPr>
          <a:xfrm rot="1496358">
            <a:off x="1928271" y="4526354"/>
            <a:ext cx="685433" cy="3600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05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circulaires piégés pour la simulation quantique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79512" y="1268760"/>
            <a:ext cx="403244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Proposition de simulateur quantique [2]:</a:t>
            </a: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circulaires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piégés par faisceau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durée de vie préservée (secondes)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hamiltonien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contrôlé</a:t>
            </a:r>
          </a:p>
          <a:p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chaîne 1D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de 40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atomes, 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régulière et sans défaut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1484784"/>
            <a:ext cx="4469785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84695" y="4365104"/>
            <a:ext cx="3053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[2] T.L Nguyen et al, </a:t>
            </a:r>
            <a:r>
              <a:rPr lang="en-US" sz="1400" dirty="0" err="1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arXiv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1707.04397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4" name="Image 13" descr="compscheme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84784"/>
            <a:ext cx="4422695" cy="25655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846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 descr="D:\Documents Tigrane\manuscrit-git\soutenance\figures\fig_PR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1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Plan de l'exposé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467544" y="1623616"/>
            <a:ext cx="76796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Proposition pour un simulateur quantique</a:t>
            </a: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Exciter des atomes de Rydberg circulaires sur puce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260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67544" y="2130426"/>
            <a:ext cx="8208912" cy="1470025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I. Atomes de Rydberg en interaction : vers un simulateur quantique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91680" y="949370"/>
            <a:ext cx="1383902" cy="64807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usepackage{amsmath,amsfon​ts,amssymb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8|9.1|6.4|3.6|2.5|7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104621</TotalTime>
  <Words>2057</Words>
  <Application>Microsoft Office PowerPoint</Application>
  <PresentationFormat>Affichage à l'écran (4:3)</PresentationFormat>
  <Paragraphs>459</Paragraphs>
  <Slides>38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56" baseType="lpstr">
      <vt:lpstr>Arial</vt:lpstr>
      <vt:lpstr>Linux Libertine G</vt:lpstr>
      <vt:lpstr>Cambria Math</vt:lpstr>
      <vt:lpstr>Arial Unicode MS</vt:lpstr>
      <vt:lpstr>CMSY10ORIG</vt:lpstr>
      <vt:lpstr>CMMI7</vt:lpstr>
      <vt:lpstr>Wingdings</vt:lpstr>
      <vt:lpstr>MS PGothic</vt:lpstr>
      <vt:lpstr>CMMI10</vt:lpstr>
      <vt:lpstr>Courier New</vt:lpstr>
      <vt:lpstr>Times New Roman</vt:lpstr>
      <vt:lpstr>Comic Sans MS</vt:lpstr>
      <vt:lpstr>DejaVu Sans</vt:lpstr>
      <vt:lpstr>CMR10</vt:lpstr>
      <vt:lpstr>Tw Cen MT</vt:lpstr>
      <vt:lpstr>Calibri</vt:lpstr>
      <vt:lpstr>Symbol</vt:lpstr>
      <vt:lpstr>Office Theme</vt:lpstr>
      <vt:lpstr>Atomes de Rydberg en interaction : des nuages denses d'atomes de Rydberg à la simulation quantique avec des atomes circulaires</vt:lpstr>
      <vt:lpstr>Qu'est-ce que la simulation quantique ?</vt:lpstr>
      <vt:lpstr>Qu'est-ce que la simulation quantique ?</vt:lpstr>
      <vt:lpstr>Simulation Quantique avec des atomes de Rydberg</vt:lpstr>
      <vt:lpstr>Du mouvement des atomes de Rydberg en interaction …</vt:lpstr>
      <vt:lpstr>… aux atomes de Rydberg circulaires</vt:lpstr>
      <vt:lpstr>Atomes de Rydberg circulaires piégés pour la simulation quantique</vt:lpstr>
      <vt:lpstr>Plan de l'exposé</vt:lpstr>
      <vt:lpstr>I. Atomes de Rydberg en interaction : vers un simulateur quantique</vt:lpstr>
      <vt:lpstr>Qu'est-ce qu'un atome de Rydberg ?</vt:lpstr>
      <vt:lpstr>Qu'est-ce qu'un atome de Rydberg circulaire?</vt:lpstr>
      <vt:lpstr>Inhiber l'émission spontanée</vt:lpstr>
      <vt:lpstr>Préserver les Rydberg circulaires</vt:lpstr>
      <vt:lpstr>Piéger des Rydberg circulaires : potentiel pondéro-moteur</vt:lpstr>
      <vt:lpstr>Piéger des Rydberg circulaires : géométrie des faisceaux</vt:lpstr>
      <vt:lpstr>Préparer une chaîne régulière : « évaporation van der Waals »</vt:lpstr>
      <vt:lpstr>Préparer la chaîne : simulation du processus</vt:lpstr>
      <vt:lpstr>Deux atomes de Rydberg en interaction</vt:lpstr>
      <vt:lpstr>Deux atomes de Rydberg en interaction : équivalence avec deux spins 1/2</vt:lpstr>
      <vt:lpstr>Hamiltonien XXZ d'une chaîne de Rydberg circulaires</vt:lpstr>
      <vt:lpstr>Un bon simulateur</vt:lpstr>
      <vt:lpstr>Présentation PowerPoint</vt:lpstr>
      <vt:lpstr>Exciter le niveau circulaire : le passage adiabatique du 87Rb</vt:lpstr>
      <vt:lpstr>Une puce atomique en environnement cryogénique</vt:lpstr>
      <vt:lpstr>Exciter et détecter des niveaux de Rydberg</vt:lpstr>
      <vt:lpstr>Exciter des atomes de Rydberg sur puce</vt:lpstr>
      <vt:lpstr>Spectroscopie Stark de la transition laser</vt:lpstr>
      <vt:lpstr>Spectroscopie Stark de la transition laser</vt:lpstr>
      <vt:lpstr>La transition microonde 50D → 50F</vt:lpstr>
      <vt:lpstr>Spectroscopie en champ électrique de la transition 50D → 50F</vt:lpstr>
      <vt:lpstr>Vers le passage adiabatique : électrodes de circularisation</vt:lpstr>
      <vt:lpstr>Le passage adiabatique : réglage de la RF</vt:lpstr>
      <vt:lpstr>Spectroscopie microonde du niveau 50C</vt:lpstr>
      <vt:lpstr>Spectroscopie microonde du niveau 50C</vt:lpstr>
      <vt:lpstr>Conclusion : perspectives à court et moyen terme</vt:lpstr>
      <vt:lpstr>Conclusion : perspectives à court et à long terme</vt:lpstr>
      <vt:lpstr>L'équipe du Collège de France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thèse, 11 janvier 2018</dc:title>
  <dc:creator>Tigrane</dc:creator>
  <cp:lastModifiedBy>s15</cp:lastModifiedBy>
  <cp:revision>1105</cp:revision>
  <cp:lastPrinted>2017-12-12T17:09:04Z</cp:lastPrinted>
  <dcterms:created xsi:type="dcterms:W3CDTF">2011-07-09T13:48:20Z</dcterms:created>
  <dcterms:modified xsi:type="dcterms:W3CDTF">2018-01-05T13:17:51Z</dcterms:modified>
</cp:coreProperties>
</file>